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5" r:id="rId12"/>
  </p:sldIdLst>
  <p:sldSz cx="14630400" cy="8229600"/>
  <p:notesSz cx="6888163" cy="100187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1\Desktop\2025-2026\&#1054;&#1030;&#1052;%202025-2026\3%20&#1090;&#1086;&#1179;&#1089;&#1072;&#1085;%202026\3%20&#1090;&#1086;&#1179;&#1089;&#1072;&#1085;%202026\&#1051;&#1080;&#1089;&#1090;%20Microsoft%20Excel.xlsx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Лист1!$B$5:$B$12</cx:f>
        <cx:lvl ptCount="8">
          <cx:pt idx="0">2 «А»</cx:pt>
          <cx:pt idx="1">2 «Ә»</cx:pt>
          <cx:pt idx="2">2 «Б»</cx:pt>
          <cx:pt idx="3">3 «А»</cx:pt>
          <cx:pt idx="4">3 «Ә»</cx:pt>
          <cx:pt idx="5">3 «Б»</cx:pt>
          <cx:pt idx="6">4 «А»</cx:pt>
          <cx:pt idx="7">4 «Ә»</cx:pt>
        </cx:lvl>
      </cx:strDim>
      <cx:numDim type="val">
        <cx:f>Лист1!$C$5:$C$12</cx:f>
        <cx:lvl ptCount="8" formatCode="0%">
          <cx:pt idx="0">0.90000000000000002</cx:pt>
          <cx:pt idx="1">0.68000000000000005</cx:pt>
          <cx:pt idx="2">0.62</cx:pt>
          <cx:pt idx="3">0.62</cx:pt>
          <cx:pt idx="4">0.72999999999999998</cx:pt>
          <cx:pt idx="5">0.89000000000000001</cx:pt>
          <cx:pt idx="6">1</cx:pt>
          <cx:pt idx="7">0.84999999999999998</cx:pt>
        </cx:lvl>
      </cx:numDim>
    </cx:data>
  </cx:chartData>
  <cx:chart>
    <cx:plotArea>
      <cx:plotAreaRegion>
        <cx:series layoutId="clusteredColumn" uniqueId="{1D54CAB2-FC2D-4BFA-8A9E-5A7DEA0169CC}">
          <cx:tx>
            <cx:txData>
              <cx:f>Лист1!$C$4</cx:f>
              <cx:v>Білім сапасы</cx:v>
            </cx:txData>
          </cx:tx>
          <cx:spPr>
            <a:effectLst>
              <a:innerShdw blurRad="63500" dist="50800" dir="10800000">
                <a:prstClr val="black">
                  <a:alpha val="50000"/>
                </a:prstClr>
              </a:innerShdw>
            </a:effectLst>
          </cx:spPr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 sz="1800" b="1" i="0" u="none" strike="noStrike" baseline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0" value="1"/>
          </cx:dataLabels>
          <cx:dataId val="0"/>
          <cx:layoutPr>
            <cx:aggregation/>
          </cx:layoutPr>
          <cx:axisId val="1"/>
        </cx:series>
        <cx:series layoutId="paretoLine" ownerIdx="0" uniqueId="{9A9FF20B-6D6C-4AC3-B738-378DFB537456}"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400" b="1" i="0" u="none" strike="noStrike" baseline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 hidden="1">
        <cx:valScaling/>
        <cx:majorGridlines/>
        <cx:tickLabels/>
      </cx:axis>
      <cx:axis id="2" hidden="1">
        <cx:valScaling max="1" min="0"/>
        <cx:units unit="percentage"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44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2764222" y="6223160"/>
            <a:ext cx="111943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kk-KZ" sz="1750" b="1" dirty="0">
                <a:solidFill>
                  <a:srgbClr val="0070C0"/>
                </a:solidFill>
                <a:latin typeface="Times New Roman" panose="02020603050405020304" pitchFamily="18" charset="0"/>
                <a:ea typeface="Inconsolata" pitchFamily="34" charset="-122"/>
                <a:cs typeface="Times New Roman" panose="02020603050405020304" pitchFamily="18" charset="0"/>
              </a:rPr>
              <a:t>/2025-2026 оқу жылы/</a:t>
            </a:r>
          </a:p>
          <a:p>
            <a:pPr marL="0" indent="0" algn="ctr">
              <a:lnSpc>
                <a:spcPts val="2850"/>
              </a:lnSpc>
              <a:buNone/>
            </a:pPr>
            <a:endParaRPr lang="kk-KZ" sz="1750" b="1" dirty="0">
              <a:solidFill>
                <a:srgbClr val="0070C0"/>
              </a:solidFill>
              <a:latin typeface="Times New Roman" panose="02020603050405020304" pitchFamily="18" charset="0"/>
              <a:ea typeface="Inconsolata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kk-KZ" sz="1750" b="1" dirty="0">
                <a:solidFill>
                  <a:srgbClr val="0070C0"/>
                </a:solidFill>
                <a:latin typeface="Times New Roman" panose="02020603050405020304" pitchFamily="18" charset="0"/>
                <a:ea typeface="Inconsolata" pitchFamily="34" charset="-122"/>
                <a:cs typeface="Times New Roman" panose="02020603050405020304" pitchFamily="18" charset="0"/>
              </a:rPr>
              <a:t>Дайындаған :                ДБСБОІМ Жәнімхан Н</a:t>
            </a:r>
            <a:endParaRPr lang="en-US" sz="17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FBB32F-978C-5B44-71E0-D424517DBE21}"/>
              </a:ext>
            </a:extLst>
          </p:cNvPr>
          <p:cNvSpPr/>
          <p:nvPr/>
        </p:nvSpPr>
        <p:spPr>
          <a:xfrm>
            <a:off x="861848" y="1310639"/>
            <a:ext cx="135247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 сыныптар бойынша</a:t>
            </a:r>
          </a:p>
          <a:p>
            <a:pPr algn="ctr"/>
            <a:r>
              <a:rPr lang="kk-KZ" sz="54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тоқсанның </a:t>
            </a:r>
            <a:r>
              <a:rPr lang="kk-KZ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kk-KZ" sz="54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сапасына </a:t>
            </a:r>
          </a:p>
          <a:p>
            <a:pPr algn="ctr"/>
            <a:r>
              <a:rPr lang="kk-KZ" sz="54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сараптама</a:t>
            </a:r>
            <a:endParaRPr lang="ru-KZ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73B7AA-CAA6-07A5-D760-877D9F9E8E53}"/>
              </a:ext>
            </a:extLst>
          </p:cNvPr>
          <p:cNvSpPr txBox="1"/>
          <p:nvPr/>
        </p:nvSpPr>
        <p:spPr>
          <a:xfrm>
            <a:off x="903889" y="1247452"/>
            <a:ext cx="49819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📊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–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тоқсан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🟢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жақтары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қанағаттанарлықсыз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басым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+ 69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4А, 2А, 3Б, 4Ә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меңгерген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2C48B-8015-4083-F87E-1BB0C8D5C3DE}"/>
              </a:ext>
            </a:extLst>
          </p:cNvPr>
          <p:cNvSpPr txBox="1"/>
          <p:nvPr/>
        </p:nvSpPr>
        <p:spPr>
          <a:xfrm>
            <a:off x="504496" y="4930959"/>
            <a:ext cx="7315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🟡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Weaknesses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Әлсіз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жақтары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«3»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төмендетеді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біркелкі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алшақтық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сапа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35DC1-AB6F-DAAF-75DF-E88F4F9B213B}"/>
              </a:ext>
            </a:extLst>
          </p:cNvPr>
          <p:cNvSpPr txBox="1"/>
          <p:nvPr/>
        </p:nvSpPr>
        <p:spPr>
          <a:xfrm>
            <a:off x="7094483" y="1385951"/>
            <a:ext cx="73152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🔵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Әлсіз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4А, 2А, 3Б, 4Ә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факультативтер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2452C-A5E6-EF23-87B5-13FCE3E4DC04}"/>
              </a:ext>
            </a:extLst>
          </p:cNvPr>
          <p:cNvSpPr txBox="1"/>
          <p:nvPr/>
        </p:nvSpPr>
        <p:spPr>
          <a:xfrm>
            <a:off x="7315200" y="4136271"/>
            <a:ext cx="7315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🔴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Threats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Қауіп-қатерлер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азаймаса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мотивациясының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жүктемесінің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Бастауыштан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буынға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алшақтығы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ұлғаю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ECBA82-C9BE-F15C-7E9C-B6110DF4BF0E}"/>
              </a:ext>
            </a:extLst>
          </p:cNvPr>
          <p:cNvSpPr txBox="1"/>
          <p:nvPr/>
        </p:nvSpPr>
        <p:spPr>
          <a:xfrm>
            <a:off x="7078719" y="6510477"/>
            <a:ext cx="73309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(80%)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«3»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деңгейіндегі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85–90%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3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C2571F6-FC87-D8FE-8D8B-43EAB565525C}"/>
              </a:ext>
            </a:extLst>
          </p:cNvPr>
          <p:cNvSpPr/>
          <p:nvPr/>
        </p:nvSpPr>
        <p:spPr>
          <a:xfrm>
            <a:off x="5612927" y="2230735"/>
            <a:ext cx="8200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KZ" sz="54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B358A3-2CCD-B4E1-68E4-9166A1B60234}"/>
              </a:ext>
            </a:extLst>
          </p:cNvPr>
          <p:cNvSpPr txBox="1"/>
          <p:nvPr/>
        </p:nvSpPr>
        <p:spPr>
          <a:xfrm>
            <a:off x="558990" y="1994429"/>
            <a:ext cx="12316182" cy="4249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kk-KZ" sz="12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kk-KZ" sz="12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сыныптардағы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сапасының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kk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KZ" sz="4000" kern="1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үлгерім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көрсеткіштерін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kk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KZ" sz="4000" kern="1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Қиындық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туғызған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пәндерді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kk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KZ" sz="4000" kern="1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kern="0" dirty="0" err="1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қарастыру</a:t>
            </a:r>
            <a:r>
              <a:rPr lang="kk-KZ" sz="4000" kern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B47736-D334-52E0-DA2D-8EEDECC3EF83}"/>
              </a:ext>
            </a:extLst>
          </p:cNvPr>
          <p:cNvSpPr/>
          <p:nvPr/>
        </p:nvSpPr>
        <p:spPr>
          <a:xfrm>
            <a:off x="702238" y="678707"/>
            <a:ext cx="6268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kern="0" dirty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KZ" sz="5400" kern="0" dirty="0" err="1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алдаудың</a:t>
            </a:r>
            <a:r>
              <a:rPr lang="ru-KZ" sz="5400" kern="0" dirty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kern="0" dirty="0" err="1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kk-KZ" sz="5400" kern="0" dirty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sz="5400" dirty="0">
              <a:ln w="0">
                <a:solidFill>
                  <a:srgbClr val="0070C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9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542775-CF44-F860-4494-371A782EAA3D}"/>
              </a:ext>
            </a:extLst>
          </p:cNvPr>
          <p:cNvSpPr/>
          <p:nvPr/>
        </p:nvSpPr>
        <p:spPr>
          <a:xfrm>
            <a:off x="451944" y="616957"/>
            <a:ext cx="135247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 сыныптар бойынша статистикалық мәлімет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0AB2B93-AFC8-BF99-CDC4-3C9A1B0F9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97715"/>
              </p:ext>
            </p:extLst>
          </p:nvPr>
        </p:nvGraphicFramePr>
        <p:xfrm>
          <a:off x="998483" y="3058510"/>
          <a:ext cx="12307613" cy="455413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407711">
                  <a:extLst>
                    <a:ext uri="{9D8B030D-6E8A-4147-A177-3AD203B41FA5}">
                      <a16:colId xmlns:a16="http://schemas.microsoft.com/office/drawing/2014/main" val="1835127334"/>
                    </a:ext>
                  </a:extLst>
                </a:gridCol>
                <a:gridCol w="4107805">
                  <a:extLst>
                    <a:ext uri="{9D8B030D-6E8A-4147-A177-3AD203B41FA5}">
                      <a16:colId xmlns:a16="http://schemas.microsoft.com/office/drawing/2014/main" val="47495825"/>
                    </a:ext>
                  </a:extLst>
                </a:gridCol>
                <a:gridCol w="2792097">
                  <a:extLst>
                    <a:ext uri="{9D8B030D-6E8A-4147-A177-3AD203B41FA5}">
                      <a16:colId xmlns:a16="http://schemas.microsoft.com/office/drawing/2014/main" val="807177287"/>
                    </a:ext>
                  </a:extLst>
                </a:gridCol>
              </a:tblGrid>
              <a:tr h="650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 оқушы саны</a:t>
                      </a:r>
                      <a:endParaRPr lang="ru-KZ" sz="24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</a:t>
                      </a:r>
                      <a:endParaRPr lang="ru-KZ" sz="24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</a:t>
                      </a:r>
                      <a:endParaRPr lang="ru-KZ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26252"/>
                  </a:ext>
                </a:extLst>
              </a:tr>
              <a:tr h="650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b="1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Үлгерім</a:t>
                      </a:r>
                      <a:endParaRPr lang="ru-KZ" sz="2400" b="1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ru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201/153</a:t>
                      </a:r>
                      <a:endParaRPr lang="ru-KZ" sz="2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457625"/>
                  </a:ext>
                </a:extLst>
              </a:tr>
              <a:tr h="650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b="1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сапасы</a:t>
                      </a:r>
                      <a:endParaRPr lang="ru-KZ" sz="2400" b="1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r>
                        <a:rPr lang="ru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lang="ru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9093054"/>
                  </a:ext>
                </a:extLst>
              </a:tr>
              <a:tr h="650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b="1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 алғандар саны</a:t>
                      </a:r>
                      <a:endParaRPr lang="ru-KZ" sz="2400" b="1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KZ" sz="2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KZ" sz="2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049679"/>
                  </a:ext>
                </a:extLst>
              </a:tr>
              <a:tr h="650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b="1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 пен «5» алғандар саны</a:t>
                      </a:r>
                      <a:endParaRPr lang="ru-KZ" sz="2400" b="1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KZ" sz="2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KZ" sz="2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140504"/>
                  </a:ext>
                </a:extLst>
              </a:tr>
              <a:tr h="650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b="1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 алғандар саны</a:t>
                      </a:r>
                      <a:endParaRPr lang="ru-KZ" sz="2400" b="1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KZ" sz="2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236161"/>
                  </a:ext>
                </a:extLst>
              </a:tr>
              <a:tr h="650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Үлгермеуші оқушылар</a:t>
                      </a:r>
                      <a:endParaRPr lang="ru-KZ" sz="2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2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KZ" sz="2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28191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5F3E0A-95C9-9635-D849-4ACADC2C3AA7}"/>
              </a:ext>
            </a:extLst>
          </p:cNvPr>
          <p:cNvSpPr/>
          <p:nvPr/>
        </p:nvSpPr>
        <p:spPr>
          <a:xfrm>
            <a:off x="552844" y="238584"/>
            <a:ext cx="13524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 бойынша талдау</a:t>
            </a:r>
            <a:endParaRPr lang="kk-KZ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CA409D4-68B5-62FF-A852-C44EA9A1D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4183"/>
              </p:ext>
            </p:extLst>
          </p:nvPr>
        </p:nvGraphicFramePr>
        <p:xfrm>
          <a:off x="630621" y="1161914"/>
          <a:ext cx="8029904" cy="64144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9662">
                  <a:extLst>
                    <a:ext uri="{9D8B030D-6E8A-4147-A177-3AD203B41FA5}">
                      <a16:colId xmlns:a16="http://schemas.microsoft.com/office/drawing/2014/main" val="3130928694"/>
                    </a:ext>
                  </a:extLst>
                </a:gridCol>
                <a:gridCol w="736756">
                  <a:extLst>
                    <a:ext uri="{9D8B030D-6E8A-4147-A177-3AD203B41FA5}">
                      <a16:colId xmlns:a16="http://schemas.microsoft.com/office/drawing/2014/main" val="4179711147"/>
                    </a:ext>
                  </a:extLst>
                </a:gridCol>
                <a:gridCol w="604140">
                  <a:extLst>
                    <a:ext uri="{9D8B030D-6E8A-4147-A177-3AD203B41FA5}">
                      <a16:colId xmlns:a16="http://schemas.microsoft.com/office/drawing/2014/main" val="350498748"/>
                    </a:ext>
                  </a:extLst>
                </a:gridCol>
                <a:gridCol w="619612">
                  <a:extLst>
                    <a:ext uri="{9D8B030D-6E8A-4147-A177-3AD203B41FA5}">
                      <a16:colId xmlns:a16="http://schemas.microsoft.com/office/drawing/2014/main" val="63800579"/>
                    </a:ext>
                  </a:extLst>
                </a:gridCol>
                <a:gridCol w="795697">
                  <a:extLst>
                    <a:ext uri="{9D8B030D-6E8A-4147-A177-3AD203B41FA5}">
                      <a16:colId xmlns:a16="http://schemas.microsoft.com/office/drawing/2014/main" val="2174973922"/>
                    </a:ext>
                  </a:extLst>
                </a:gridCol>
                <a:gridCol w="663080">
                  <a:extLst>
                    <a:ext uri="{9D8B030D-6E8A-4147-A177-3AD203B41FA5}">
                      <a16:colId xmlns:a16="http://schemas.microsoft.com/office/drawing/2014/main" val="969108319"/>
                    </a:ext>
                  </a:extLst>
                </a:gridCol>
                <a:gridCol w="587931">
                  <a:extLst>
                    <a:ext uri="{9D8B030D-6E8A-4147-A177-3AD203B41FA5}">
                      <a16:colId xmlns:a16="http://schemas.microsoft.com/office/drawing/2014/main" val="1655987082"/>
                    </a:ext>
                  </a:extLst>
                </a:gridCol>
                <a:gridCol w="643188">
                  <a:extLst>
                    <a:ext uri="{9D8B030D-6E8A-4147-A177-3AD203B41FA5}">
                      <a16:colId xmlns:a16="http://schemas.microsoft.com/office/drawing/2014/main" val="2762855027"/>
                    </a:ext>
                  </a:extLst>
                </a:gridCol>
                <a:gridCol w="822956">
                  <a:extLst>
                    <a:ext uri="{9D8B030D-6E8A-4147-A177-3AD203B41FA5}">
                      <a16:colId xmlns:a16="http://schemas.microsoft.com/office/drawing/2014/main" val="1025590825"/>
                    </a:ext>
                  </a:extLst>
                </a:gridCol>
                <a:gridCol w="813379">
                  <a:extLst>
                    <a:ext uri="{9D8B030D-6E8A-4147-A177-3AD203B41FA5}">
                      <a16:colId xmlns:a16="http://schemas.microsoft.com/office/drawing/2014/main" val="1514713122"/>
                    </a:ext>
                  </a:extLst>
                </a:gridCol>
                <a:gridCol w="653503">
                  <a:extLst>
                    <a:ext uri="{9D8B030D-6E8A-4147-A177-3AD203B41FA5}">
                      <a16:colId xmlns:a16="http://schemas.microsoft.com/office/drawing/2014/main" val="501357035"/>
                    </a:ext>
                  </a:extLst>
                </a:gridCol>
              </a:tblGrid>
              <a:tr h="490494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Сынып</a:t>
                      </a:r>
                      <a:endParaRPr lang="ru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тоқсан</a:t>
                      </a:r>
                    </a:p>
                    <a:p>
                      <a:pPr algn="ctr"/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басы</a:t>
                      </a:r>
                      <a:endParaRPr lang="ru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Келді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Кетті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тоқсан соңы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Үздік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Жақсы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Үлгер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мейді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Бағалан</a:t>
                      </a:r>
                      <a:endParaRPr lang="ru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баған</a:t>
                      </a:r>
                      <a:endParaRPr lang="ru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Үлгерім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Білім сапасы</a:t>
                      </a:r>
                      <a:endParaRPr lang="ru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976544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«А»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543167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«Ә»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930105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Барлығы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330707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Жалпы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761021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«А»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756788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«Ә»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20830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«Б»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867907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Барлығы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274820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«А»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86548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«Ә»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950715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«Б»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838884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Барлығы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020159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«А»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843356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«Ә»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385107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«Б»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401786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Барлығы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258279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«А»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87592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«Ә»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087956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Барлығы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34683"/>
                  </a:ext>
                </a:extLst>
              </a:tr>
              <a:tr h="286121"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1-4 сынып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196/35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201/36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80%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572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Диаграмма 9">
                <a:extLst>
                  <a:ext uri="{FF2B5EF4-FFF2-40B4-BE49-F238E27FC236}">
                    <a16:creationId xmlns:a16="http://schemas.microsoft.com/office/drawing/2014/main" id="{23B718B3-B4E0-D9D7-9C34-525F53B504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75771818"/>
                  </p:ext>
                </p:extLst>
              </p:nvPr>
            </p:nvGraphicFramePr>
            <p:xfrm>
              <a:off x="9083040" y="2354318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0" name="Диаграмма 9">
                <a:extLst>
                  <a:ext uri="{FF2B5EF4-FFF2-40B4-BE49-F238E27FC236}">
                    <a16:creationId xmlns:a16="http://schemas.microsoft.com/office/drawing/2014/main" id="{23B718B3-B4E0-D9D7-9C34-525F53B504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83040" y="2354318"/>
                <a:ext cx="4572000" cy="27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884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94657B-FB15-A1A3-F94D-8D44F75EE5AB}"/>
              </a:ext>
            </a:extLst>
          </p:cNvPr>
          <p:cNvSpPr/>
          <p:nvPr/>
        </p:nvSpPr>
        <p:spPr>
          <a:xfrm>
            <a:off x="667826" y="407032"/>
            <a:ext cx="3573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</a:t>
            </a:r>
            <a:r>
              <a:rPr lang="kk-KZ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03479-E68E-803B-CEF5-072B66F63838}"/>
              </a:ext>
            </a:extLst>
          </p:cNvPr>
          <p:cNvSpPr txBox="1"/>
          <p:nvPr/>
        </p:nvSpPr>
        <p:spPr>
          <a:xfrm>
            <a:off x="767255" y="1985041"/>
            <a:ext cx="4183117" cy="166199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📊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81.04%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4F25C-E455-369A-B06F-351B8EFCF115}"/>
              </a:ext>
            </a:extLst>
          </p:cNvPr>
          <p:cNvSpPr txBox="1"/>
          <p:nvPr/>
        </p:nvSpPr>
        <p:spPr>
          <a:xfrm>
            <a:off x="767256" y="4501194"/>
            <a:ext cx="3825766" cy="138499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📈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Қанағаттанарлықсыз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80652-A2F7-8CE5-2E9A-38EE9B9A0044}"/>
              </a:ext>
            </a:extLst>
          </p:cNvPr>
          <p:cNvSpPr txBox="1"/>
          <p:nvPr/>
        </p:nvSpPr>
        <p:spPr>
          <a:xfrm>
            <a:off x="5486400" y="1584930"/>
            <a:ext cx="3657600" cy="246221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🏫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А ҚАЗ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4.84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 ҚАЗ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89.47%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А ҚАЗ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Ә ҚАЗ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25628-FFE1-8EE1-A4AE-E59633272F2B}"/>
              </a:ext>
            </a:extLst>
          </p:cNvPr>
          <p:cNvSpPr txBox="1"/>
          <p:nvPr/>
        </p:nvSpPr>
        <p:spPr>
          <a:xfrm>
            <a:off x="5402317" y="4501194"/>
            <a:ext cx="3825766" cy="160043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деңгейдегі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Ә ҚАЗ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73.68%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 ҚАЗ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68.75%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Ә ҚАЗ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68.42%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А ҚАЗ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66.66%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мен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7326A-D682-492D-1E61-A3B983354AE8}"/>
              </a:ext>
            </a:extLst>
          </p:cNvPr>
          <p:cNvSpPr txBox="1"/>
          <p:nvPr/>
        </p:nvSpPr>
        <p:spPr>
          <a:xfrm>
            <a:off x="9642807" y="4466023"/>
            <a:ext cx="4777385" cy="160043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⚠️ Назар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А ҚАЗ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Ә ҚАЗ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 ҚАЗ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 Осы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B1DD38-90E9-A2D3-99B8-CA1BF9937A26}"/>
              </a:ext>
            </a:extLst>
          </p:cNvPr>
          <p:cNvSpPr txBox="1"/>
          <p:nvPr/>
        </p:nvSpPr>
        <p:spPr>
          <a:xfrm>
            <a:off x="667826" y="6653017"/>
            <a:ext cx="5270519" cy="116955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📝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тәлімгер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5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E1741-1ECC-3F95-DEAF-A313689DFAA9}"/>
              </a:ext>
            </a:extLst>
          </p:cNvPr>
          <p:cNvSpPr/>
          <p:nvPr/>
        </p:nvSpPr>
        <p:spPr>
          <a:xfrm>
            <a:off x="718320" y="407032"/>
            <a:ext cx="3472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тілі:</a:t>
            </a:r>
            <a:endParaRPr lang="ru-KZ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C9F7B-35F3-A62E-120B-77AB4BE8FB18}"/>
              </a:ext>
            </a:extLst>
          </p:cNvPr>
          <p:cNvSpPr txBox="1"/>
          <p:nvPr/>
        </p:nvSpPr>
        <p:spPr>
          <a:xfrm>
            <a:off x="533145" y="1765190"/>
            <a:ext cx="4206240" cy="160043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📊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92.15%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5CB0A-BAEA-364D-198F-7BF7B4939E80}"/>
              </a:ext>
            </a:extLst>
          </p:cNvPr>
          <p:cNvSpPr txBox="1"/>
          <p:nvPr/>
        </p:nvSpPr>
        <p:spPr>
          <a:xfrm>
            <a:off x="533145" y="4032976"/>
            <a:ext cx="4206240" cy="166199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📈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Қанағаттанарлықсыз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басым — 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пәннің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меңгерілгенін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610C42-8BDC-56A1-F1A0-2665F0B012A4}"/>
              </a:ext>
            </a:extLst>
          </p:cNvPr>
          <p:cNvSpPr txBox="1"/>
          <p:nvPr/>
        </p:nvSpPr>
        <p:spPr>
          <a:xfrm>
            <a:off x="5072872" y="1560254"/>
            <a:ext cx="4206240" cy="224676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🏫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А ҚАЗ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Ә ҚАЗ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 ҚАЗ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А ҚАЗ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1F21CB-38CE-C717-C7F2-85E12DCC1DBF}"/>
              </a:ext>
            </a:extLst>
          </p:cNvPr>
          <p:cNvSpPr txBox="1"/>
          <p:nvPr/>
        </p:nvSpPr>
        <p:spPr>
          <a:xfrm>
            <a:off x="5002947" y="3974763"/>
            <a:ext cx="4346089" cy="181588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Ә ҚАЗ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84.21%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 ҚАЗ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87.5%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А ҚАЗ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80.95%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Ә ҚАЗ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85%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D203A5-F8D1-5C72-CD7E-3031DBE95CFC}"/>
              </a:ext>
            </a:extLst>
          </p:cNvPr>
          <p:cNvSpPr txBox="1"/>
          <p:nvPr/>
        </p:nvSpPr>
        <p:spPr>
          <a:xfrm>
            <a:off x="9349036" y="2290455"/>
            <a:ext cx="4506813" cy="160043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⚠️ Назар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А ҚАЗ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Ә ҚАЗ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Ә ҚАЗ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 Осы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AFC776-33CD-47E0-C332-312CA305F8EE}"/>
              </a:ext>
            </a:extLst>
          </p:cNvPr>
          <p:cNvSpPr txBox="1"/>
          <p:nvPr/>
        </p:nvSpPr>
        <p:spPr>
          <a:xfrm>
            <a:off x="9612598" y="4585022"/>
            <a:ext cx="4894729" cy="116955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📝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Әлсіз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 мен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деңгейлік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2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945B17-3922-6B5A-5B24-A00D4C62ED6F}"/>
              </a:ext>
            </a:extLst>
          </p:cNvPr>
          <p:cNvSpPr/>
          <p:nvPr/>
        </p:nvSpPr>
        <p:spPr>
          <a:xfrm>
            <a:off x="577639" y="407032"/>
            <a:ext cx="5141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</a:t>
            </a:r>
            <a:r>
              <a:rPr lang="kk-KZ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тілі:</a:t>
            </a:r>
            <a:endParaRPr lang="ru-KZ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CE9E2-9083-B542-0240-A51DA384F5C8}"/>
              </a:ext>
            </a:extLst>
          </p:cNvPr>
          <p:cNvSpPr txBox="1"/>
          <p:nvPr/>
        </p:nvSpPr>
        <p:spPr>
          <a:xfrm>
            <a:off x="872359" y="1964021"/>
            <a:ext cx="3657600" cy="160043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📊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86.73%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DCFBF-D44D-9AA4-2DDB-BA5AAC97F963}"/>
              </a:ext>
            </a:extLst>
          </p:cNvPr>
          <p:cNvSpPr txBox="1"/>
          <p:nvPr/>
        </p:nvSpPr>
        <p:spPr>
          <a:xfrm>
            <a:off x="945932" y="4299182"/>
            <a:ext cx="3657600" cy="166199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📈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Қанағаттанарлықсыз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пен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</a:t>
            </a:r>
            <a:r>
              <a:rPr lang="ru-RU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B67155-5E39-EE54-8745-65388ABF739F}"/>
              </a:ext>
            </a:extLst>
          </p:cNvPr>
          <p:cNvSpPr txBox="1"/>
          <p:nvPr/>
        </p:nvSpPr>
        <p:spPr>
          <a:xfrm>
            <a:off x="5591503" y="1806476"/>
            <a:ext cx="3825766" cy="203132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🏫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А ҚАЗ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 ҚАЗ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94.73%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6F0096-2595-265E-440A-8D445E9E9D16}"/>
              </a:ext>
            </a:extLst>
          </p:cNvPr>
          <p:cNvSpPr txBox="1"/>
          <p:nvPr/>
        </p:nvSpPr>
        <p:spPr>
          <a:xfrm>
            <a:off x="5854262" y="4514625"/>
            <a:ext cx="4129403" cy="12311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деңгейдегі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Ә ҚАЗ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Ә ҚАЗ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78.94%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А ҚАЗ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71.42%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BBB105-BB4A-B631-C3CF-E1621078C5D8}"/>
              </a:ext>
            </a:extLst>
          </p:cNvPr>
          <p:cNvSpPr txBox="1"/>
          <p:nvPr/>
        </p:nvSpPr>
        <p:spPr>
          <a:xfrm>
            <a:off x="10289628" y="2518707"/>
            <a:ext cx="3825767" cy="160043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⚠️ Назар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А ҚАЗ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71.42%)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Ә ҚАЗ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 Осы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94415-F80C-6123-9363-0A3EF7ADAAE2}"/>
              </a:ext>
            </a:extLst>
          </p:cNvPr>
          <p:cNvSpPr txBox="1"/>
          <p:nvPr/>
        </p:nvSpPr>
        <p:spPr>
          <a:xfrm>
            <a:off x="5854262" y="6422555"/>
            <a:ext cx="6684579" cy="116955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📝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тыңдалым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Әлсіз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9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92D596-56FB-A04A-2910-79D19F7B2F66}"/>
              </a:ext>
            </a:extLst>
          </p:cNvPr>
          <p:cNvSpPr/>
          <p:nvPr/>
        </p:nvSpPr>
        <p:spPr>
          <a:xfrm>
            <a:off x="965565" y="407032"/>
            <a:ext cx="4365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Математика:</a:t>
            </a:r>
            <a:endParaRPr lang="ru-KZ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C26837-C7D3-C93D-F01D-CEF07249A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008"/>
            <a:ext cx="14630400" cy="53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0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7187B3-2C5E-CFB1-DC08-9DF575939105}"/>
              </a:ext>
            </a:extLst>
          </p:cNvPr>
          <p:cNvSpPr/>
          <p:nvPr/>
        </p:nvSpPr>
        <p:spPr>
          <a:xfrm>
            <a:off x="560808" y="407032"/>
            <a:ext cx="517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Әдебиеттік оқу</a:t>
            </a:r>
            <a:r>
              <a:rPr lang="kk-KZ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AF2BF-B474-C400-8E47-C3FFF76DA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711"/>
            <a:ext cx="14630400" cy="51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73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1252</Words>
  <Application>Microsoft Office PowerPoint</Application>
  <PresentationFormat>Произвольный</PresentationFormat>
  <Paragraphs>432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1</dc:creator>
  <cp:lastModifiedBy>zhnmkhan@mail.ru</cp:lastModifiedBy>
  <cp:revision>16</cp:revision>
  <cp:lastPrinted>2026-03-19T12:18:30Z</cp:lastPrinted>
  <dcterms:created xsi:type="dcterms:W3CDTF">2025-12-26T07:21:28Z</dcterms:created>
  <dcterms:modified xsi:type="dcterms:W3CDTF">2026-03-19T12:19:32Z</dcterms:modified>
</cp:coreProperties>
</file>