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59" r:id="rId6"/>
    <p:sldId id="261" r:id="rId7"/>
    <p:sldId id="268" r:id="rId8"/>
    <p:sldId id="262" r:id="rId9"/>
    <p:sldId id="263" r:id="rId10"/>
  </p:sldIdLst>
  <p:sldSz cx="14630400" cy="8229600"/>
  <p:notesSz cx="8229600" cy="14630400"/>
  <p:embeddedFontLst>
    <p:embeddedFont>
      <p:font typeface="Gelasio Semi Bold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Gelasio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-330" y="-1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urilash\Downloads\&#1052;&#1077;&#1082;&#1090;&#1077;&#1087;%20&#1073;&#1086;&#1081;&#1099;&#1085;&#1096;&#1072;%20&#1073;&#1110;&#1083;&#1110;&#1084;%20&#1089;&#1072;&#1087;&#1072;&#1089;&#1099;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urilash\Downloads\&#1052;&#1077;&#1082;&#1090;&#1077;&#1087;%20&#1073;&#1086;&#1081;&#1099;&#1085;&#1096;&#1072;%20&#1073;&#1110;&#1083;&#1110;&#1084;%20&#1089;&#1072;&#1087;&#1072;&#1089;&#1099;%20(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urilash\Downloads\&#1052;&#1077;&#1082;&#1090;&#1077;&#1087;%20&#1073;&#1086;&#1081;&#1099;&#1085;&#1096;&#1072;%20&#1073;&#1110;&#1083;&#1110;&#1084;%20&#1089;&#1072;&#1087;&#1072;&#1089;&#1099;%20(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urilash\Downloads\&#1052;&#1077;&#1082;&#1090;&#1077;&#1087;%20&#1073;&#1086;&#1081;&#1099;&#1085;&#1096;&#1072;%20&#1073;&#1110;&#1083;&#1110;&#1084;%20&#1089;&#1072;&#1087;&#1072;&#1089;&#1099;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Білім сапасы</a:t>
            </a:r>
          </a:p>
        </c:rich>
      </c:tx>
      <c:layout/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Лист2!$B$2</c:f>
              <c:strCache>
                <c:ptCount val="1"/>
                <c:pt idx="0">
                  <c:v>Білім сапасы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bg2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Лист2!$A$3:$A$10</c:f>
              <c:strCache>
                <c:ptCount val="8"/>
                <c:pt idx="0">
                  <c:v>2А</c:v>
                </c:pt>
                <c:pt idx="1">
                  <c:v>2Ә</c:v>
                </c:pt>
                <c:pt idx="2">
                  <c:v>2Б</c:v>
                </c:pt>
                <c:pt idx="3">
                  <c:v>3А</c:v>
                </c:pt>
                <c:pt idx="4">
                  <c:v>3Ә</c:v>
                </c:pt>
                <c:pt idx="5">
                  <c:v>3Б</c:v>
                </c:pt>
                <c:pt idx="6">
                  <c:v>4А</c:v>
                </c:pt>
                <c:pt idx="7">
                  <c:v>4Ә</c:v>
                </c:pt>
              </c:strCache>
            </c:strRef>
          </c:cat>
          <c:val>
            <c:numRef>
              <c:f>Лист2!$B$3:$B$10</c:f>
              <c:numCache>
                <c:formatCode>0%</c:formatCode>
                <c:ptCount val="8"/>
                <c:pt idx="0">
                  <c:v>0.8</c:v>
                </c:pt>
                <c:pt idx="1">
                  <c:v>0.65000000000000013</c:v>
                </c:pt>
                <c:pt idx="2">
                  <c:v>0.81</c:v>
                </c:pt>
                <c:pt idx="3">
                  <c:v>0.71000000000000008</c:v>
                </c:pt>
                <c:pt idx="4">
                  <c:v>0.71000000000000008</c:v>
                </c:pt>
                <c:pt idx="5">
                  <c:v>0.89000000000000012</c:v>
                </c:pt>
                <c:pt idx="6">
                  <c:v>0.7400000000000001</c:v>
                </c:pt>
                <c:pt idx="7">
                  <c:v>0.85000000000000009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41142272"/>
        <c:axId val="141160448"/>
        <c:axId val="0"/>
      </c:bar3DChart>
      <c:catAx>
        <c:axId val="141142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160448"/>
        <c:crosses val="autoZero"/>
        <c:auto val="1"/>
        <c:lblAlgn val="ctr"/>
        <c:lblOffset val="100"/>
      </c:catAx>
      <c:valAx>
        <c:axId val="141160448"/>
        <c:scaling>
          <c:orientation val="minMax"/>
        </c:scaling>
        <c:delete val="1"/>
        <c:axPos val="l"/>
        <c:numFmt formatCode="0%" sourceLinked="1"/>
        <c:tickLblPos val="none"/>
        <c:crossAx val="141142272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spPr>
            <a:solidFill>
              <a:schemeClr val="accent4">
                <a:lumMod val="75000"/>
              </a:schemeClr>
            </a:solidFill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Лист3!$A$3:$A$15</c:f>
              <c:strCache>
                <c:ptCount val="13"/>
                <c:pt idx="0">
                  <c:v>5А</c:v>
                </c:pt>
                <c:pt idx="1">
                  <c:v>5Ә</c:v>
                </c:pt>
                <c:pt idx="2">
                  <c:v>5Б</c:v>
                </c:pt>
                <c:pt idx="3">
                  <c:v>6А</c:v>
                </c:pt>
                <c:pt idx="4">
                  <c:v>6Ә</c:v>
                </c:pt>
                <c:pt idx="5">
                  <c:v>7А</c:v>
                </c:pt>
                <c:pt idx="6">
                  <c:v>7Ә</c:v>
                </c:pt>
                <c:pt idx="7">
                  <c:v>8А</c:v>
                </c:pt>
                <c:pt idx="8">
                  <c:v>8Ә</c:v>
                </c:pt>
                <c:pt idx="9">
                  <c:v>8Б</c:v>
                </c:pt>
                <c:pt idx="10">
                  <c:v>9А</c:v>
                </c:pt>
                <c:pt idx="11">
                  <c:v>9Ә</c:v>
                </c:pt>
                <c:pt idx="12">
                  <c:v>9Б</c:v>
                </c:pt>
              </c:strCache>
            </c:strRef>
          </c:cat>
          <c:val>
            <c:numRef>
              <c:f>Лист3!$B$3:$B$15</c:f>
              <c:numCache>
                <c:formatCode>0%</c:formatCode>
                <c:ptCount val="13"/>
                <c:pt idx="0">
                  <c:v>0.5</c:v>
                </c:pt>
                <c:pt idx="1">
                  <c:v>0.41000000000000003</c:v>
                </c:pt>
                <c:pt idx="2">
                  <c:v>0.7400000000000001</c:v>
                </c:pt>
                <c:pt idx="3">
                  <c:v>0.56999999999999995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0.72000000000000008</c:v>
                </c:pt>
                <c:pt idx="7">
                  <c:v>0.71000000000000008</c:v>
                </c:pt>
                <c:pt idx="8">
                  <c:v>0.56000000000000005</c:v>
                </c:pt>
                <c:pt idx="9">
                  <c:v>0.62000000000000011</c:v>
                </c:pt>
                <c:pt idx="10">
                  <c:v>0.71000000000000008</c:v>
                </c:pt>
                <c:pt idx="11">
                  <c:v>0.37000000000000005</c:v>
                </c:pt>
                <c:pt idx="12">
                  <c:v>0.76000000000000012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41656064"/>
        <c:axId val="141657600"/>
        <c:axId val="0"/>
      </c:bar3DChart>
      <c:catAx>
        <c:axId val="1416560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657600"/>
        <c:crosses val="autoZero"/>
        <c:auto val="1"/>
        <c:lblAlgn val="ctr"/>
        <c:lblOffset val="100"/>
      </c:catAx>
      <c:valAx>
        <c:axId val="141657600"/>
        <c:scaling>
          <c:orientation val="minMax"/>
        </c:scaling>
        <c:delete val="1"/>
        <c:axPos val="l"/>
        <c:numFmt formatCode="0%" sourceLinked="1"/>
        <c:tickLblPos val="none"/>
        <c:crossAx val="141656064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Лист4!$B$2</c:f>
              <c:strCache>
                <c:ptCount val="1"/>
                <c:pt idx="0">
                  <c:v>Білім сапасы</c:v>
                </c:pt>
              </c:strCache>
            </c:strRef>
          </c:tx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Лист4!$A$3:$A$6</c:f>
              <c:strCache>
                <c:ptCount val="4"/>
                <c:pt idx="0">
                  <c:v>10А</c:v>
                </c:pt>
                <c:pt idx="1">
                  <c:v>10Ә</c:v>
                </c:pt>
                <c:pt idx="2">
                  <c:v>11А</c:v>
                </c:pt>
                <c:pt idx="3">
                  <c:v>11Ә</c:v>
                </c:pt>
              </c:strCache>
            </c:strRef>
          </c:cat>
          <c:val>
            <c:numRef>
              <c:f>Лист4!$B$3:$B$6</c:f>
              <c:numCache>
                <c:formatCode>0%</c:formatCode>
                <c:ptCount val="4"/>
                <c:pt idx="0">
                  <c:v>0.81</c:v>
                </c:pt>
                <c:pt idx="1">
                  <c:v>0.60000000000000009</c:v>
                </c:pt>
                <c:pt idx="2">
                  <c:v>0.47000000000000003</c:v>
                </c:pt>
                <c:pt idx="3">
                  <c:v>0.56999999999999995</c:v>
                </c:pt>
              </c:numCache>
            </c:numRef>
          </c:val>
        </c:ser>
        <c:dLbls>
          <c:showVal val="1"/>
        </c:dLbls>
        <c:shape val="cylinder"/>
        <c:axId val="141677696"/>
        <c:axId val="141679232"/>
        <c:axId val="141120832"/>
      </c:bar3DChart>
      <c:catAx>
        <c:axId val="1416776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679232"/>
        <c:crosses val="autoZero"/>
        <c:auto val="1"/>
        <c:lblAlgn val="ctr"/>
        <c:lblOffset val="100"/>
      </c:catAx>
      <c:valAx>
        <c:axId val="141679232"/>
        <c:scaling>
          <c:orientation val="minMax"/>
        </c:scaling>
        <c:delete val="1"/>
        <c:axPos val="l"/>
        <c:numFmt formatCode="0%" sourceLinked="1"/>
        <c:tickLblPos val="none"/>
        <c:crossAx val="141677696"/>
        <c:crosses val="autoZero"/>
        <c:crossBetween val="between"/>
      </c:valAx>
      <c:serAx>
        <c:axId val="141120832"/>
        <c:scaling>
          <c:orientation val="minMax"/>
        </c:scaling>
        <c:delete val="1"/>
        <c:axPos val="b"/>
        <c:tickLblPos val="none"/>
        <c:crossAx val="141679232"/>
        <c:crosses val="autoZero"/>
      </c:ser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spPr>
            <a:solidFill>
              <a:schemeClr val="accent4">
                <a:lumMod val="50000"/>
              </a:schemeClr>
            </a:solidFill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Лист6!$A$6:$A$20</c:f>
              <c:strCache>
                <c:ptCount val="15"/>
                <c:pt idx="0">
                  <c:v>Әдебиеттік оқу</c:v>
                </c:pt>
                <c:pt idx="1">
                  <c:v>Қазақ тілі</c:v>
                </c:pt>
                <c:pt idx="2">
                  <c:v>Қазақ әдебиеті</c:v>
                </c:pt>
                <c:pt idx="3">
                  <c:v>Химия</c:v>
                </c:pt>
                <c:pt idx="4">
                  <c:v>Ағылшын</c:v>
                </c:pt>
                <c:pt idx="5">
                  <c:v>Алгебра</c:v>
                </c:pt>
                <c:pt idx="6">
                  <c:v>Биология</c:v>
                </c:pt>
                <c:pt idx="7">
                  <c:v>География</c:v>
                </c:pt>
                <c:pt idx="8">
                  <c:v>Геометрия</c:v>
                </c:pt>
                <c:pt idx="9">
                  <c:v>Дүниежүзі тарихы</c:v>
                </c:pt>
                <c:pt idx="10">
                  <c:v>Жаратылыстану</c:v>
                </c:pt>
                <c:pt idx="11">
                  <c:v>Информатика</c:v>
                </c:pt>
                <c:pt idx="12">
                  <c:v>Математика</c:v>
                </c:pt>
                <c:pt idx="13">
                  <c:v>Орыс тілі</c:v>
                </c:pt>
                <c:pt idx="14">
                  <c:v>Физика </c:v>
                </c:pt>
              </c:strCache>
            </c:strRef>
          </c:cat>
          <c:val>
            <c:numRef>
              <c:f>Лист6!$B$6:$B$20</c:f>
              <c:numCache>
                <c:formatCode>0%</c:formatCode>
                <c:ptCount val="15"/>
                <c:pt idx="0">
                  <c:v>0.79</c:v>
                </c:pt>
                <c:pt idx="1">
                  <c:v>0.76000000000000012</c:v>
                </c:pt>
                <c:pt idx="2">
                  <c:v>0.75000000000000011</c:v>
                </c:pt>
                <c:pt idx="3">
                  <c:v>0.69000000000000006</c:v>
                </c:pt>
                <c:pt idx="4">
                  <c:v>0.84000000000000008</c:v>
                </c:pt>
                <c:pt idx="5">
                  <c:v>0.72000000000000008</c:v>
                </c:pt>
                <c:pt idx="6">
                  <c:v>0.78</c:v>
                </c:pt>
                <c:pt idx="7">
                  <c:v>0.84000000000000008</c:v>
                </c:pt>
                <c:pt idx="8">
                  <c:v>0.70000000000000007</c:v>
                </c:pt>
                <c:pt idx="9">
                  <c:v>0.97000000000000008</c:v>
                </c:pt>
                <c:pt idx="10">
                  <c:v>0.81</c:v>
                </c:pt>
                <c:pt idx="11">
                  <c:v>1</c:v>
                </c:pt>
                <c:pt idx="12">
                  <c:v>0.7400000000000001</c:v>
                </c:pt>
                <c:pt idx="13">
                  <c:v>0.94000000000000006</c:v>
                </c:pt>
                <c:pt idx="14">
                  <c:v>0.73000000000000009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41974144"/>
        <c:axId val="142004608"/>
        <c:axId val="0"/>
      </c:bar3DChart>
      <c:catAx>
        <c:axId val="141974144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2004608"/>
        <c:crosses val="autoZero"/>
        <c:auto val="1"/>
        <c:lblAlgn val="ctr"/>
        <c:lblOffset val="100"/>
      </c:catAx>
      <c:valAx>
        <c:axId val="142004608"/>
        <c:scaling>
          <c:orientation val="minMax"/>
        </c:scaling>
        <c:delete val="1"/>
        <c:axPos val="b"/>
        <c:numFmt formatCode="0%" sourceLinked="1"/>
        <c:tickLblPos val="none"/>
        <c:crossAx val="141974144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2025-2026 оқу жылының </a:t>
            </a:r>
            <a:r>
              <a:rPr lang="en-US" sz="4450" b="1" dirty="0" err="1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бірінші</a:t>
            </a:r>
            <a:r>
              <a:rPr lang="en-US" sz="4450" b="1" dirty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 </a:t>
            </a:r>
            <a:r>
              <a:rPr lang="en-US" sz="4450" b="1" dirty="0" err="1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тоқсаны</a:t>
            </a:r>
            <a:r>
              <a:rPr lang="kk-KZ" sz="4450" b="1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 бойынша білім сапасының қорытындысы</a:t>
            </a:r>
            <a:endParaRPr lang="en-US" sz="4450" b="1" dirty="0">
              <a:ln w="10541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902244" y="415639"/>
            <a:ext cx="5761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«Ақмола облысы білім басқармасының  Атбасар ауданы бойынша білім бөлімі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2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Атбасар қаласының №7 жалпы орта білім беретін мектебі » КММ</a:t>
            </a:r>
            <a:endParaRPr kumimoji="0" lang="kk-KZ" sz="12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8636" y="590550"/>
            <a:ext cx="7659529" cy="1060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Оқу жылының басталуы мен бірінші тоқсан мерзімі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6228636" y="2287191"/>
            <a:ext cx="3723680" cy="2919651"/>
          </a:xfrm>
          <a:prstGeom prst="roundRect">
            <a:avLst>
              <a:gd name="adj" fmla="val 3758"/>
            </a:avLst>
          </a:prstGeom>
          <a:solidFill>
            <a:srgbClr val="F9F6F0"/>
          </a:solidFill>
          <a:ln/>
        </p:spPr>
      </p:sp>
      <p:sp>
        <p:nvSpPr>
          <p:cNvPr id="5" name="Shape 2"/>
          <p:cNvSpPr/>
          <p:nvPr/>
        </p:nvSpPr>
        <p:spPr>
          <a:xfrm>
            <a:off x="6228636" y="2264331"/>
            <a:ext cx="3723680" cy="91440"/>
          </a:xfrm>
          <a:prstGeom prst="roundRect">
            <a:avLst>
              <a:gd name="adj" fmla="val 34793"/>
            </a:avLst>
          </a:prstGeom>
          <a:solidFill>
            <a:srgbClr val="D3C5B6"/>
          </a:solidFill>
          <a:ln/>
        </p:spPr>
      </p:sp>
      <p:sp>
        <p:nvSpPr>
          <p:cNvPr id="6" name="Shape 3"/>
          <p:cNvSpPr/>
          <p:nvPr/>
        </p:nvSpPr>
        <p:spPr>
          <a:xfrm>
            <a:off x="7772281" y="1969056"/>
            <a:ext cx="636270" cy="636270"/>
          </a:xfrm>
          <a:prstGeom prst="roundRect">
            <a:avLst>
              <a:gd name="adj" fmla="val 143713"/>
            </a:avLst>
          </a:prstGeom>
          <a:solidFill>
            <a:srgbClr val="D3C5B6"/>
          </a:solidFill>
          <a:ln/>
        </p:spPr>
      </p:sp>
      <p:sp>
        <p:nvSpPr>
          <p:cNvPr id="8" name="Text 4"/>
          <p:cNvSpPr/>
          <p:nvPr/>
        </p:nvSpPr>
        <p:spPr>
          <a:xfrm>
            <a:off x="6463546" y="2817376"/>
            <a:ext cx="2651165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Ресми басталуы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6463546" y="3275886"/>
            <a:ext cx="3253859" cy="1356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Оқу жылы 2025 жылдың 1 қыркүйегінде салтанатты түрде басталды. Бұл күн жаңа білім жолының бастауы болды.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10164366" y="2287191"/>
            <a:ext cx="3723799" cy="2919651"/>
          </a:xfrm>
          <a:prstGeom prst="roundRect">
            <a:avLst>
              <a:gd name="adj" fmla="val 3758"/>
            </a:avLst>
          </a:prstGeom>
          <a:solidFill>
            <a:srgbClr val="F9F6F0"/>
          </a:solidFill>
          <a:ln/>
        </p:spPr>
      </p:sp>
      <p:sp>
        <p:nvSpPr>
          <p:cNvPr id="11" name="Shape 7"/>
          <p:cNvSpPr/>
          <p:nvPr/>
        </p:nvSpPr>
        <p:spPr>
          <a:xfrm>
            <a:off x="10164366" y="2264331"/>
            <a:ext cx="3723799" cy="91440"/>
          </a:xfrm>
          <a:prstGeom prst="roundRect">
            <a:avLst>
              <a:gd name="adj" fmla="val 34793"/>
            </a:avLst>
          </a:prstGeom>
          <a:solidFill>
            <a:srgbClr val="D3C5B6"/>
          </a:solidFill>
          <a:ln/>
        </p:spPr>
      </p:sp>
      <p:sp>
        <p:nvSpPr>
          <p:cNvPr id="12" name="Shape 8"/>
          <p:cNvSpPr/>
          <p:nvPr/>
        </p:nvSpPr>
        <p:spPr>
          <a:xfrm>
            <a:off x="11708130" y="1969056"/>
            <a:ext cx="636270" cy="636270"/>
          </a:xfrm>
          <a:prstGeom prst="roundRect">
            <a:avLst>
              <a:gd name="adj" fmla="val 143713"/>
            </a:avLst>
          </a:prstGeom>
          <a:solidFill>
            <a:srgbClr val="D3C5B6"/>
          </a:solidFill>
          <a:ln/>
        </p:spPr>
      </p:sp>
      <p:sp>
        <p:nvSpPr>
          <p:cNvPr id="14" name="Text 9"/>
          <p:cNvSpPr/>
          <p:nvPr/>
        </p:nvSpPr>
        <p:spPr>
          <a:xfrm>
            <a:off x="10399276" y="2817376"/>
            <a:ext cx="2651165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Ұзақтығы</a:t>
            </a:r>
            <a:endParaRPr lang="en-US" sz="2050" dirty="0"/>
          </a:p>
        </p:txBody>
      </p:sp>
      <p:sp>
        <p:nvSpPr>
          <p:cNvPr id="15" name="Text 10"/>
          <p:cNvSpPr/>
          <p:nvPr/>
        </p:nvSpPr>
        <p:spPr>
          <a:xfrm>
            <a:off x="10399276" y="3275886"/>
            <a:ext cx="3253978" cy="1696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Бірінші тоқсанның жалпы ұзақтығы 8 толық оқу аптасын қамтыды. Бұл кезеңде бағдарламаның негізгі бөлігі өтілді.</a:t>
            </a:r>
            <a:endParaRPr lang="en-US" sz="1650" dirty="0"/>
          </a:p>
        </p:txBody>
      </p:sp>
      <p:sp>
        <p:nvSpPr>
          <p:cNvPr id="16" name="Shape 11"/>
          <p:cNvSpPr/>
          <p:nvPr/>
        </p:nvSpPr>
        <p:spPr>
          <a:xfrm>
            <a:off x="6228636" y="5737027"/>
            <a:ext cx="7659529" cy="1902023"/>
          </a:xfrm>
          <a:prstGeom prst="roundRect">
            <a:avLst>
              <a:gd name="adj" fmla="val 5769"/>
            </a:avLst>
          </a:prstGeom>
          <a:solidFill>
            <a:srgbClr val="F9F6F0"/>
          </a:solidFill>
          <a:ln/>
        </p:spPr>
      </p:sp>
      <p:sp>
        <p:nvSpPr>
          <p:cNvPr id="17" name="Shape 12"/>
          <p:cNvSpPr/>
          <p:nvPr/>
        </p:nvSpPr>
        <p:spPr>
          <a:xfrm>
            <a:off x="6228636" y="5714167"/>
            <a:ext cx="7659529" cy="91440"/>
          </a:xfrm>
          <a:prstGeom prst="roundRect">
            <a:avLst>
              <a:gd name="adj" fmla="val 34793"/>
            </a:avLst>
          </a:prstGeom>
          <a:solidFill>
            <a:srgbClr val="D3C5B6"/>
          </a:solidFill>
          <a:ln/>
        </p:spPr>
      </p:sp>
      <p:sp>
        <p:nvSpPr>
          <p:cNvPr id="18" name="Shape 13"/>
          <p:cNvSpPr/>
          <p:nvPr/>
        </p:nvSpPr>
        <p:spPr>
          <a:xfrm>
            <a:off x="9740265" y="5418892"/>
            <a:ext cx="636270" cy="636270"/>
          </a:xfrm>
          <a:prstGeom prst="roundRect">
            <a:avLst>
              <a:gd name="adj" fmla="val 143713"/>
            </a:avLst>
          </a:prstGeom>
          <a:solidFill>
            <a:srgbClr val="D3C5B6"/>
          </a:solidFill>
          <a:ln/>
        </p:spPr>
      </p:sp>
      <p:sp>
        <p:nvSpPr>
          <p:cNvPr id="20" name="Text 14"/>
          <p:cNvSpPr/>
          <p:nvPr/>
        </p:nvSpPr>
        <p:spPr>
          <a:xfrm>
            <a:off x="6463546" y="6267212"/>
            <a:ext cx="2651165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Аяқталуы</a:t>
            </a:r>
            <a:endParaRPr lang="en-US" sz="2050" dirty="0"/>
          </a:p>
        </p:txBody>
      </p:sp>
      <p:sp>
        <p:nvSpPr>
          <p:cNvPr id="21" name="Text 15"/>
          <p:cNvSpPr/>
          <p:nvPr/>
        </p:nvSpPr>
        <p:spPr>
          <a:xfrm>
            <a:off x="6463546" y="6725722"/>
            <a:ext cx="7189708" cy="67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Бірінші тоқсан 2025 </a:t>
            </a:r>
            <a:r>
              <a:rPr lang="en-US" sz="1650" dirty="0" err="1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жылдың</a:t>
            </a: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kk-KZ" sz="1650" dirty="0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24</a:t>
            </a:r>
            <a:r>
              <a:rPr lang="en-US" sz="1650" dirty="0" smtClean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қазанында аяқталды. Оқушылар алғашқы нәтижелерін қорытындылады.</a:t>
            </a: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6034"/>
            <a:ext cx="533792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ln w="10541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Күзгі каникулдар кестесі</a:t>
            </a:r>
            <a:endParaRPr lang="en-US" sz="3550" b="1" dirty="0">
              <a:ln w="10541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818323"/>
            <a:ext cx="7604284" cy="1831538"/>
          </a:xfrm>
          <a:prstGeom prst="roundRect">
            <a:avLst>
              <a:gd name="adj" fmla="val 1858"/>
            </a:avLst>
          </a:prstGeom>
          <a:solidFill>
            <a:srgbClr val="D3C5B6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204513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Демалыс мерзімі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020604" y="2697242"/>
            <a:ext cx="71506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smtClean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r>
              <a:rPr lang="kk-KZ" sz="17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7</a:t>
            </a:r>
            <a:r>
              <a:rPr lang="kk-KZ" sz="1750" b="1" dirty="0" smtClean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1750" b="1" dirty="0" err="1" smtClean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қазан</a:t>
            </a:r>
            <a:r>
              <a:rPr lang="en-US" sz="1750" b="1" dirty="0" smtClean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17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– 2 қараша 2025 ж.</a:t>
            </a: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аралығында оқушылар толық 7 күндік күзгі демалысқа шығады.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3876675"/>
            <a:ext cx="7604284" cy="2194441"/>
          </a:xfrm>
          <a:prstGeom prst="roundRect">
            <a:avLst>
              <a:gd name="adj" fmla="val 1550"/>
            </a:avLst>
          </a:prstGeom>
          <a:solidFill>
            <a:srgbClr val="D3C5B6"/>
          </a:solidFill>
          <a:ln/>
        </p:spPr>
      </p:sp>
      <p:sp>
        <p:nvSpPr>
          <p:cNvPr id="7" name="Text 5"/>
          <p:cNvSpPr/>
          <p:nvPr/>
        </p:nvSpPr>
        <p:spPr>
          <a:xfrm>
            <a:off x="1020604" y="410348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Мақсаты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1020604" y="4755594"/>
            <a:ext cx="71506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Бұл уақыт оқушыларға бірінші тоқсандағы оқу жүктемесінен демалуға, энергия жинауға және келесі кезеңге дайындалуға мүмкіндік береді.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326267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7 күндік толық демалыс оқушылардың психологиялық және физикалық жағдайын қалпына келтіруге бағытталған.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713136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Мұғалімдер үшін әдістемелік жұмыстарды жоспарлау кезеңі.</a:t>
            </a:r>
            <a:endParaRPr lang="en-US" sz="17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1818323"/>
            <a:ext cx="4885015" cy="4885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 l="6215" t="12996" r="2527" b="15700"/>
          <a:stretch>
            <a:fillRect/>
          </a:stretch>
        </p:blipFill>
        <p:spPr bwMode="auto">
          <a:xfrm>
            <a:off x="412956" y="304801"/>
            <a:ext cx="13471706" cy="7659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11718" y="648929"/>
            <a:ext cx="1039046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2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Бірінші</a:t>
            </a: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тоқсан</a:t>
            </a:r>
            <a:r>
              <a:rPr lang="kk-KZ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 бойынша білім сапасының көрсеткіші</a:t>
            </a:r>
            <a:endParaRPr lang="en-US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419350"/>
            <a:ext cx="4196358" cy="680442"/>
          </a:xfrm>
          <a:prstGeom prst="roundRect">
            <a:avLst>
              <a:gd name="adj" fmla="val 480029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txBody>
          <a:bodyPr/>
          <a:lstStyle/>
          <a:p>
            <a:pPr algn="ct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Бастауыш сыныптар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20604" y="3326606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17135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443776" y="2419350"/>
            <a:ext cx="4196358" cy="680442"/>
          </a:xfrm>
          <a:prstGeom prst="roundRect">
            <a:avLst>
              <a:gd name="adj" fmla="val 480029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txBody>
          <a:bodyPr/>
          <a:lstStyle/>
          <a:p>
            <a:pPr algn="ct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Орта буын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443776" y="3326606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443776" y="4171355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10249733" y="2419350"/>
            <a:ext cx="4196358" cy="680442"/>
          </a:xfrm>
          <a:prstGeom prst="roundRect">
            <a:avLst>
              <a:gd name="adj" fmla="val 480029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txBody>
          <a:bodyPr/>
          <a:lstStyle/>
          <a:p>
            <a:pPr algn="ctr"/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10-11 сыныптар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9866948" y="3817025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28985" y="3510248"/>
          <a:ext cx="4262679" cy="2475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4414683" y="3510248"/>
          <a:ext cx="70389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11167033" y="4035266"/>
          <a:ext cx="3279058" cy="1805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3049" y="458033"/>
            <a:ext cx="8728353" cy="416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kk-KZ" sz="2600" b="1" dirty="0" smtClean="0">
                <a:solidFill>
                  <a:srgbClr val="484237"/>
                </a:solidFill>
                <a:latin typeface="Times New Roman" pitchFamily="18" charset="0"/>
                <a:cs typeface="Times New Roman" pitchFamily="18" charset="0"/>
              </a:rPr>
              <a:t>5 сыныптардың білім сапасын өткен оқу жылымен салыстыру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83049" y="1207532"/>
            <a:ext cx="22860" cy="641271"/>
          </a:xfrm>
          <a:prstGeom prst="rect">
            <a:avLst/>
          </a:prstGeom>
          <a:solidFill>
            <a:srgbClr val="D3C5B6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42" y="1654262"/>
            <a:ext cx="5945570" cy="5945570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403065" y="2172927"/>
          <a:ext cx="6322767" cy="273549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80196"/>
                <a:gridCol w="1580857"/>
                <a:gridCol w="1580857"/>
                <a:gridCol w="1580857"/>
              </a:tblGrid>
              <a:tr h="547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latin typeface="Times New Roman" pitchFamily="18" charset="0"/>
                          <a:cs typeface="Times New Roman" pitchFamily="18" charset="0"/>
                        </a:rPr>
                        <a:t>Сыныбы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Білім сапасы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latin typeface="Times New Roman" pitchFamily="18" charset="0"/>
                          <a:cs typeface="Times New Roman" pitchFamily="18" charset="0"/>
                        </a:rPr>
                        <a:t>Сыныбы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Білім сапасы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4709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2024-2025 оқу жылы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2025-2026 оқу жылы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7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4А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kern="1200">
                          <a:latin typeface="Times New Roman" pitchFamily="18" charset="0"/>
                          <a:cs typeface="Times New Roman" pitchFamily="18" charset="0"/>
                        </a:rPr>
                        <a:t>61% </a:t>
                      </a:r>
                      <a:endParaRPr lang="ru-RU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latin typeface="Times New Roman" pitchFamily="18" charset="0"/>
                          <a:cs typeface="Times New Roman" pitchFamily="18" charset="0"/>
                        </a:rPr>
                        <a:t>5А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7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4Ә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kern="120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r>
                        <a:rPr lang="en-US" sz="1400" b="1" kern="1200"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ru-RU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5Ә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41%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70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4Б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kern="1200" dirty="0">
                          <a:latin typeface="Times New Roman" pitchFamily="18" charset="0"/>
                          <a:cs typeface="Times New Roman" pitchFamily="18" charset="0"/>
                        </a:rPr>
                        <a:t>68%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Times New Roman" pitchFamily="18" charset="0"/>
                          <a:cs typeface="Times New Roman" pitchFamily="18" charset="0"/>
                        </a:rPr>
                        <a:t>5Б</a:t>
                      </a:r>
                      <a:endParaRPr lang="ru-RU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latin typeface="Times New Roman" pitchFamily="18" charset="0"/>
                          <a:cs typeface="Times New Roman" pitchFamily="18" charset="0"/>
                        </a:rPr>
                        <a:t>74%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10621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303770" y="3711535"/>
            <a:ext cx="22860" cy="4052292"/>
          </a:xfrm>
          <a:prstGeom prst="roundRect">
            <a:avLst>
              <a:gd name="adj" fmla="val 110797"/>
            </a:avLst>
          </a:prstGeom>
          <a:solidFill>
            <a:srgbClr val="D4CEC3"/>
          </a:solidFill>
          <a:ln/>
        </p:spPr>
      </p:sp>
      <p:sp>
        <p:nvSpPr>
          <p:cNvPr id="6" name="Shape 3"/>
          <p:cNvSpPr/>
          <p:nvPr/>
        </p:nvSpPr>
        <p:spPr>
          <a:xfrm>
            <a:off x="6831568" y="4375428"/>
            <a:ext cx="506492" cy="22860"/>
          </a:xfrm>
          <a:prstGeom prst="roundRect">
            <a:avLst>
              <a:gd name="adj" fmla="val 110797"/>
            </a:avLst>
          </a:prstGeom>
          <a:solidFill>
            <a:srgbClr val="D4CEC3"/>
          </a:solidFill>
          <a:ln/>
        </p:spPr>
      </p:sp>
      <p:sp>
        <p:nvSpPr>
          <p:cNvPr id="7" name="Shape 4"/>
          <p:cNvSpPr/>
          <p:nvPr/>
        </p:nvSpPr>
        <p:spPr>
          <a:xfrm>
            <a:off x="7251918" y="4323576"/>
            <a:ext cx="126563" cy="126563"/>
          </a:xfrm>
          <a:prstGeom prst="roundRect">
            <a:avLst>
              <a:gd name="adj" fmla="val 361243"/>
            </a:avLst>
          </a:prstGeom>
          <a:solidFill>
            <a:srgbClr val="D3C5B6"/>
          </a:solidFill>
          <a:ln/>
        </p:spPr>
      </p:sp>
      <p:sp>
        <p:nvSpPr>
          <p:cNvPr id="11" name="Shape 8"/>
          <p:cNvSpPr/>
          <p:nvPr/>
        </p:nvSpPr>
        <p:spPr>
          <a:xfrm>
            <a:off x="7292340" y="5388412"/>
            <a:ext cx="506492" cy="22860"/>
          </a:xfrm>
          <a:prstGeom prst="roundRect">
            <a:avLst>
              <a:gd name="adj" fmla="val 110797"/>
            </a:avLst>
          </a:prstGeom>
          <a:solidFill>
            <a:srgbClr val="D4CEC3"/>
          </a:solidFill>
          <a:ln/>
        </p:spPr>
      </p:sp>
      <p:sp>
        <p:nvSpPr>
          <p:cNvPr id="12" name="Shape 9"/>
          <p:cNvSpPr/>
          <p:nvPr/>
        </p:nvSpPr>
        <p:spPr>
          <a:xfrm>
            <a:off x="7251918" y="5336560"/>
            <a:ext cx="126563" cy="126563"/>
          </a:xfrm>
          <a:prstGeom prst="roundRect">
            <a:avLst>
              <a:gd name="adj" fmla="val 361243"/>
            </a:avLst>
          </a:prstGeom>
          <a:solidFill>
            <a:srgbClr val="D3C5B6"/>
          </a:solidFill>
          <a:ln/>
        </p:spPr>
      </p:sp>
      <p:sp>
        <p:nvSpPr>
          <p:cNvPr id="16" name="Shape 13"/>
          <p:cNvSpPr/>
          <p:nvPr/>
        </p:nvSpPr>
        <p:spPr>
          <a:xfrm>
            <a:off x="6831568" y="6232565"/>
            <a:ext cx="506492" cy="22860"/>
          </a:xfrm>
          <a:prstGeom prst="roundRect">
            <a:avLst>
              <a:gd name="adj" fmla="val 110797"/>
            </a:avLst>
          </a:prstGeom>
          <a:solidFill>
            <a:srgbClr val="D4CEC3"/>
          </a:solidFill>
          <a:ln/>
        </p:spPr>
      </p:sp>
      <p:sp>
        <p:nvSpPr>
          <p:cNvPr id="17" name="Shape 14"/>
          <p:cNvSpPr/>
          <p:nvPr/>
        </p:nvSpPr>
        <p:spPr>
          <a:xfrm>
            <a:off x="7251918" y="6180713"/>
            <a:ext cx="126563" cy="126563"/>
          </a:xfrm>
          <a:prstGeom prst="roundRect">
            <a:avLst>
              <a:gd name="adj" fmla="val 361243"/>
            </a:avLst>
          </a:prstGeom>
          <a:solidFill>
            <a:srgbClr val="D3C5B6"/>
          </a:solidFill>
          <a:ln/>
        </p:spPr>
      </p:sp>
      <p:sp>
        <p:nvSpPr>
          <p:cNvPr id="21" name="Shape 18"/>
          <p:cNvSpPr/>
          <p:nvPr/>
        </p:nvSpPr>
        <p:spPr>
          <a:xfrm>
            <a:off x="7292340" y="7076837"/>
            <a:ext cx="506492" cy="22860"/>
          </a:xfrm>
          <a:prstGeom prst="roundRect">
            <a:avLst>
              <a:gd name="adj" fmla="val 110797"/>
            </a:avLst>
          </a:prstGeom>
          <a:solidFill>
            <a:srgbClr val="D4CEC3"/>
          </a:solidFill>
          <a:ln/>
        </p:spPr>
      </p:sp>
      <p:sp>
        <p:nvSpPr>
          <p:cNvPr id="22" name="Shape 19"/>
          <p:cNvSpPr/>
          <p:nvPr/>
        </p:nvSpPr>
        <p:spPr>
          <a:xfrm>
            <a:off x="7251918" y="7024985"/>
            <a:ext cx="126563" cy="126563"/>
          </a:xfrm>
          <a:prstGeom prst="roundRect">
            <a:avLst>
              <a:gd name="adj" fmla="val 361243"/>
            </a:avLst>
          </a:prstGeom>
          <a:solidFill>
            <a:srgbClr val="D3C5B6"/>
          </a:solidFill>
          <a:ln/>
        </p:spPr>
      </p:sp>
      <p:graphicFrame>
        <p:nvGraphicFramePr>
          <p:cNvPr id="26" name="Диаграмма 25"/>
          <p:cNvGraphicFramePr/>
          <p:nvPr/>
        </p:nvGraphicFramePr>
        <p:xfrm>
          <a:off x="732503" y="2486517"/>
          <a:ext cx="4036142" cy="556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5769" y="873681"/>
            <a:ext cx="7805261" cy="956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ru-RU" sz="4000" b="1" dirty="0" err="1" smtClean="0">
                <a:solidFill>
                  <a:srgbClr val="484237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Оқу жетістіктері</a:t>
            </a:r>
            <a:r>
              <a:rPr lang="ru-RU" sz="4000" b="1" dirty="0" smtClean="0">
                <a:solidFill>
                  <a:srgbClr val="484237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55769" y="2116812"/>
            <a:ext cx="3807023" cy="2676882"/>
          </a:xfrm>
          <a:prstGeom prst="roundRect">
            <a:avLst>
              <a:gd name="adj" fmla="val 4099"/>
            </a:avLst>
          </a:prstGeom>
          <a:solidFill>
            <a:srgbClr val="F9F6F0"/>
          </a:solidFill>
          <a:ln w="22860">
            <a:solidFill>
              <a:srgbClr val="D4CEC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32909" y="2116812"/>
            <a:ext cx="91440" cy="2676882"/>
          </a:xfrm>
          <a:prstGeom prst="roundRect">
            <a:avLst>
              <a:gd name="adj" fmla="val 31377"/>
            </a:avLst>
          </a:prstGeom>
          <a:solidFill>
            <a:srgbClr val="D3C5B6"/>
          </a:solidFill>
          <a:ln/>
        </p:spPr>
      </p:sp>
      <p:sp>
        <p:nvSpPr>
          <p:cNvPr id="7" name="Text 4"/>
          <p:cNvSpPr/>
          <p:nvPr/>
        </p:nvSpPr>
        <p:spPr>
          <a:xfrm>
            <a:off x="6438424" y="2744391"/>
            <a:ext cx="3310295" cy="1835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2000" b="1" dirty="0" err="1" smtClean="0">
                <a:solidFill>
                  <a:srgbClr val="484237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Үздіктер </a:t>
            </a:r>
            <a:r>
              <a:rPr lang="ru-RU" sz="2000" b="1" dirty="0" smtClean="0">
                <a:solidFill>
                  <a:srgbClr val="484237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саны:</a:t>
            </a:r>
          </a:p>
          <a:p>
            <a:pPr>
              <a:lnSpc>
                <a:spcPts val="2400"/>
              </a:lnSpc>
            </a:pPr>
            <a:endParaRPr lang="ru-RU" sz="2000" b="1" dirty="0" smtClean="0">
              <a:solidFill>
                <a:srgbClr val="484237"/>
              </a:solidFill>
              <a:latin typeface="Times New Roman" pitchFamily="18" charset="0"/>
              <a:ea typeface="Gelasio Semi Bold" pitchFamily="34" charset="-122"/>
              <a:cs typeface="Times New Roman" pitchFamily="18" charset="0"/>
            </a:endParaRPr>
          </a:p>
          <a:p>
            <a:pPr>
              <a:lnSpc>
                <a:spcPts val="2400"/>
              </a:lnSpc>
            </a:pPr>
            <a:endParaRPr lang="kk-KZ" sz="2000" b="1" dirty="0">
              <a:solidFill>
                <a:srgbClr val="48423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400"/>
              </a:lnSpc>
            </a:pPr>
            <a:r>
              <a:rPr lang="kk-KZ" sz="4000" b="1" dirty="0" smtClean="0">
                <a:solidFill>
                  <a:srgbClr val="484237"/>
                </a:solidFill>
                <a:latin typeface="Times New Roman" pitchFamily="18" charset="0"/>
                <a:cs typeface="Times New Roman" pitchFamily="18" charset="0"/>
              </a:rPr>
              <a:t>106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54007" y="2116812"/>
            <a:ext cx="3807023" cy="2676882"/>
          </a:xfrm>
          <a:prstGeom prst="roundRect">
            <a:avLst>
              <a:gd name="adj" fmla="val 4099"/>
            </a:avLst>
          </a:prstGeom>
          <a:solidFill>
            <a:srgbClr val="F9F6F0"/>
          </a:solidFill>
          <a:ln w="22860">
            <a:solidFill>
              <a:srgbClr val="D4CEC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31147" y="2116812"/>
            <a:ext cx="91440" cy="2676882"/>
          </a:xfrm>
          <a:prstGeom prst="roundRect">
            <a:avLst>
              <a:gd name="adj" fmla="val 31377"/>
            </a:avLst>
          </a:prstGeom>
          <a:solidFill>
            <a:srgbClr val="D3C5B6"/>
          </a:solidFill>
          <a:ln/>
        </p:spPr>
      </p:sp>
      <p:sp>
        <p:nvSpPr>
          <p:cNvPr id="10" name="Text 7"/>
          <p:cNvSpPr/>
          <p:nvPr/>
        </p:nvSpPr>
        <p:spPr>
          <a:xfrm>
            <a:off x="10436662" y="2330887"/>
            <a:ext cx="2715578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ru-RU" sz="2000" b="1" dirty="0" err="1" smtClean="0">
                <a:solidFill>
                  <a:srgbClr val="484237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Екпінділер</a:t>
            </a:r>
            <a:r>
              <a:rPr lang="ru-RU" sz="2000" b="1" dirty="0" smtClean="0">
                <a:solidFill>
                  <a:srgbClr val="484237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 саны:   </a:t>
            </a:r>
          </a:p>
          <a:p>
            <a:pPr>
              <a:lnSpc>
                <a:spcPts val="2350"/>
              </a:lnSpc>
            </a:pPr>
            <a:endParaRPr lang="ru-RU" sz="2000" b="1" dirty="0">
              <a:solidFill>
                <a:srgbClr val="484237"/>
              </a:solidFill>
              <a:latin typeface="Times New Roman" pitchFamily="18" charset="0"/>
              <a:ea typeface="Gelasio Semi Bold" pitchFamily="34" charset="-122"/>
              <a:cs typeface="Times New Roman" pitchFamily="18" charset="0"/>
            </a:endParaRPr>
          </a:p>
          <a:p>
            <a:pPr>
              <a:lnSpc>
                <a:spcPts val="2350"/>
              </a:lnSpc>
            </a:pPr>
            <a:endParaRPr lang="ru-RU" sz="2000" b="1" dirty="0" smtClean="0">
              <a:solidFill>
                <a:srgbClr val="484237"/>
              </a:solidFill>
              <a:latin typeface="Times New Roman" pitchFamily="18" charset="0"/>
              <a:ea typeface="Gelasio Semi Bold" pitchFamily="34" charset="-122"/>
              <a:cs typeface="Times New Roman" pitchFamily="18" charset="0"/>
            </a:endParaRPr>
          </a:p>
          <a:p>
            <a:pPr>
              <a:lnSpc>
                <a:spcPts val="2350"/>
              </a:lnSpc>
            </a:pPr>
            <a:endParaRPr lang="ru-RU" sz="2000" b="1" dirty="0">
              <a:solidFill>
                <a:srgbClr val="484237"/>
              </a:solidFill>
              <a:latin typeface="Times New Roman" pitchFamily="18" charset="0"/>
              <a:ea typeface="Gelasio Semi Bold" pitchFamily="34" charset="-122"/>
              <a:cs typeface="Times New Roman" pitchFamily="18" charset="0"/>
            </a:endParaRPr>
          </a:p>
          <a:p>
            <a:pPr algn="ctr">
              <a:lnSpc>
                <a:spcPts val="2350"/>
              </a:lnSpc>
            </a:pPr>
            <a:r>
              <a:rPr lang="ru-RU" sz="4000" b="1" dirty="0" smtClean="0">
                <a:solidFill>
                  <a:srgbClr val="484237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182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155769" y="4984909"/>
            <a:ext cx="3807023" cy="2371011"/>
          </a:xfrm>
          <a:prstGeom prst="roundRect">
            <a:avLst>
              <a:gd name="adj" fmla="val 4628"/>
            </a:avLst>
          </a:prstGeom>
          <a:solidFill>
            <a:srgbClr val="F9F6F0"/>
          </a:solidFill>
          <a:ln w="22860">
            <a:solidFill>
              <a:srgbClr val="D4CEC3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132909" y="4984909"/>
            <a:ext cx="91440" cy="2371011"/>
          </a:xfrm>
          <a:prstGeom prst="roundRect">
            <a:avLst>
              <a:gd name="adj" fmla="val 31377"/>
            </a:avLst>
          </a:prstGeom>
          <a:solidFill>
            <a:srgbClr val="D3C5B6"/>
          </a:solidFill>
          <a:ln/>
        </p:spPr>
      </p:sp>
      <p:sp>
        <p:nvSpPr>
          <p:cNvPr id="15" name="Text 12"/>
          <p:cNvSpPr/>
          <p:nvPr/>
        </p:nvSpPr>
        <p:spPr>
          <a:xfrm>
            <a:off x="6438424" y="5612487"/>
            <a:ext cx="3310295" cy="1529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ru-RU" sz="1600" dirty="0" smtClean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ru-RU" sz="1600" b="1" dirty="0" err="1" smtClean="0">
                <a:solidFill>
                  <a:srgbClr val="484237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Қанағаттанарлық оқушылар</a:t>
            </a:r>
            <a:r>
              <a:rPr lang="kk-KZ" sz="1600" b="1" dirty="0">
                <a:solidFill>
                  <a:srgbClr val="746558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 </a:t>
            </a:r>
            <a:r>
              <a:rPr lang="kk-KZ" sz="1600" b="1" dirty="0" smtClean="0">
                <a:solidFill>
                  <a:srgbClr val="746558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саны:  </a:t>
            </a:r>
          </a:p>
          <a:p>
            <a:pPr>
              <a:lnSpc>
                <a:spcPts val="2400"/>
              </a:lnSpc>
            </a:pPr>
            <a:endParaRPr lang="kk-KZ" sz="1600" b="1" dirty="0">
              <a:solidFill>
                <a:srgbClr val="746558"/>
              </a:solidFill>
              <a:latin typeface="Times New Roman" pitchFamily="18" charset="0"/>
              <a:ea typeface="Gelasio Semi Bold" pitchFamily="34" charset="-122"/>
              <a:cs typeface="Times New Roman" pitchFamily="18" charset="0"/>
            </a:endParaRPr>
          </a:p>
          <a:p>
            <a:pPr algn="ctr">
              <a:lnSpc>
                <a:spcPts val="2400"/>
              </a:lnSpc>
            </a:pPr>
            <a:r>
              <a:rPr lang="kk-KZ" sz="3200" b="1" dirty="0" smtClean="0">
                <a:solidFill>
                  <a:srgbClr val="746558"/>
                </a:solidFill>
                <a:latin typeface="Times New Roman" pitchFamily="18" charset="0"/>
                <a:ea typeface="Gelasio Semi Bold" pitchFamily="34" charset="-122"/>
                <a:cs typeface="Times New Roman" pitchFamily="18" charset="0"/>
              </a:rPr>
              <a:t> 152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3501"/>
            <a:ext cx="1027354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Алдағы жоспарлар: Екінші тоқсанға дайындық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64105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4981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Қысқы Каникулдар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3988594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2025 жылдың 29 желтоқсанынан 2026 жылдың 7 қаңтарына дейін созылады.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364105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4981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Екінші Тоқсан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3988594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Келесі оқу кезеңі 8 апталық қарқынды оқуға арналған.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364105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4981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Оқуды Жетілдіру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3988594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Екінші тоқсанда оқу бағдарламасын тереңдету және мектеп бітіру емтихандарына дайындық басталады.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922169"/>
            <a:ext cx="13042821" cy="963811"/>
          </a:xfrm>
          <a:prstGeom prst="roundRect">
            <a:avLst>
              <a:gd name="adj" fmla="val 3530"/>
            </a:avLst>
          </a:prstGeom>
          <a:solidFill>
            <a:srgbClr val="E2D9CF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604" y="6251019"/>
            <a:ext cx="283488" cy="22681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205657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Екінші тоқсан оқушылардың білімін нығайтуға және емтиханға дайындық процесін бастауға негізделген.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284</Words>
  <Application>Microsoft Office PowerPoint</Application>
  <PresentationFormat>Произвольный</PresentationFormat>
  <Paragraphs>70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Times New Roman</vt:lpstr>
      <vt:lpstr>Gelasio Semi Bold</vt:lpstr>
      <vt:lpstr>Calibri</vt:lpstr>
      <vt:lpstr>Gelasio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Nurilash</dc:creator>
  <cp:lastModifiedBy>Nurilash</cp:lastModifiedBy>
  <cp:revision>11</cp:revision>
  <dcterms:created xsi:type="dcterms:W3CDTF">2025-10-27T10:59:13Z</dcterms:created>
  <dcterms:modified xsi:type="dcterms:W3CDTF">2025-10-27T12:40:20Z</dcterms:modified>
</cp:coreProperties>
</file>