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6" r:id="rId4"/>
    <p:sldId id="258" r:id="rId5"/>
    <p:sldId id="261" r:id="rId6"/>
    <p:sldId id="267" r:id="rId7"/>
    <p:sldId id="262" r:id="rId8"/>
    <p:sldId id="265" r:id="rId9"/>
  </p:sldIdLst>
  <p:sldSz cx="14630400" cy="8229600"/>
  <p:notesSz cx="6888163" cy="10018713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Inconsolata" pitchFamily="2" charset="0"/>
      <p:regular r:id="rId15"/>
    </p:embeddedFont>
  </p:embeddedFontLst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Білім сапасы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K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Лист1!$C$4</c:f>
              <c:strCache>
                <c:ptCount val="1"/>
                <c:pt idx="0">
                  <c:v>Білім сапасы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7B2-4391-B8AC-A1D0155AE26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E7B2-4391-B8AC-A1D0155AE26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7B2-4391-B8AC-A1D0155AE26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E7B2-4391-B8AC-A1D0155AE26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E7B2-4391-B8AC-A1D0155AE265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E7B2-4391-B8AC-A1D0155AE265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E7B2-4391-B8AC-A1D0155AE265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E7B2-4391-B8AC-A1D0155AE265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E7B2-4391-B8AC-A1D0155AE265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E7B2-4391-B8AC-A1D0155AE265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E7B2-4391-B8AC-A1D0155AE265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E7B2-4391-B8AC-A1D0155AE265}"/>
              </c:ext>
            </c:extLst>
          </c:dPt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Лист1!$B$5:$B$16</c:f>
              <c:strCache>
                <c:ptCount val="12"/>
                <c:pt idx="1">
                  <c:v>2 «А»</c:v>
                </c:pt>
                <c:pt idx="2">
                  <c:v>2 «Ә»</c:v>
                </c:pt>
                <c:pt idx="3">
                  <c:v>2 «Б»</c:v>
                </c:pt>
                <c:pt idx="4">
                  <c:v>Барлығы</c:v>
                </c:pt>
                <c:pt idx="5">
                  <c:v>3 «А»</c:v>
                </c:pt>
                <c:pt idx="6">
                  <c:v>3 «Ә»</c:v>
                </c:pt>
                <c:pt idx="7">
                  <c:v>3 «Б»</c:v>
                </c:pt>
                <c:pt idx="8">
                  <c:v>Барлығы</c:v>
                </c:pt>
                <c:pt idx="9">
                  <c:v>4 «А»</c:v>
                </c:pt>
                <c:pt idx="10">
                  <c:v>4 «Ә»</c:v>
                </c:pt>
                <c:pt idx="11">
                  <c:v>Барлығы</c:v>
                </c:pt>
              </c:strCache>
            </c:strRef>
          </c:cat>
          <c:val>
            <c:numRef>
              <c:f>Лист1!$C$5:$C$16</c:f>
              <c:numCache>
                <c:formatCode>0%</c:formatCode>
                <c:ptCount val="12"/>
                <c:pt idx="1">
                  <c:v>0.85</c:v>
                </c:pt>
                <c:pt idx="2">
                  <c:v>0.67</c:v>
                </c:pt>
                <c:pt idx="3">
                  <c:v>0.62</c:v>
                </c:pt>
                <c:pt idx="4">
                  <c:v>0.72</c:v>
                </c:pt>
                <c:pt idx="5">
                  <c:v>0.71</c:v>
                </c:pt>
                <c:pt idx="6">
                  <c:v>0.7</c:v>
                </c:pt>
                <c:pt idx="7">
                  <c:v>0.84</c:v>
                </c:pt>
                <c:pt idx="8">
                  <c:v>0.75</c:v>
                </c:pt>
                <c:pt idx="9">
                  <c:v>0.68</c:v>
                </c:pt>
                <c:pt idx="10">
                  <c:v>0.78</c:v>
                </c:pt>
                <c:pt idx="11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E7B2-4391-B8AC-A1D0155AE2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K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441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pPr defTabSz="676199">
              <a:defRPr/>
            </a:pPr>
            <a:fld id="{F7021451-1387-4CA6-816F-3879F97B5CBC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676199">
                <a:defRPr/>
              </a:pPr>
              <a:t>3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5252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pPr defTabSz="676199"/>
            <a:fld id="{F7021451-1387-4CA6-816F-3879F97B5CBC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676199"/>
              <a:t>6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1013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402110" y="6223160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kk-KZ" sz="1750" b="1" dirty="0">
                <a:solidFill>
                  <a:srgbClr val="0070C0"/>
                </a:solidFill>
                <a:latin typeface="Times New Roman" panose="02020603050405020304" pitchFamily="18" charset="0"/>
                <a:ea typeface="Inconsolata" pitchFamily="34" charset="-122"/>
                <a:cs typeface="Times New Roman" panose="02020603050405020304" pitchFamily="18" charset="0"/>
              </a:rPr>
              <a:t>/2025-2026 оқу жылы/</a:t>
            </a:r>
          </a:p>
          <a:p>
            <a:pPr marL="0" indent="0" algn="ctr">
              <a:lnSpc>
                <a:spcPts val="2850"/>
              </a:lnSpc>
              <a:buNone/>
            </a:pPr>
            <a:endParaRPr lang="kk-KZ" sz="1750" b="1" dirty="0">
              <a:solidFill>
                <a:srgbClr val="0070C0"/>
              </a:solidFill>
              <a:latin typeface="Times New Roman" panose="02020603050405020304" pitchFamily="18" charset="0"/>
              <a:ea typeface="Inconsolata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850"/>
              </a:lnSpc>
              <a:buNone/>
            </a:pPr>
            <a:r>
              <a:rPr lang="kk-KZ" sz="1750" b="1" dirty="0">
                <a:solidFill>
                  <a:srgbClr val="0070C0"/>
                </a:solidFill>
                <a:latin typeface="Times New Roman" panose="02020603050405020304" pitchFamily="18" charset="0"/>
                <a:ea typeface="Inconsolata" pitchFamily="34" charset="-122"/>
                <a:cs typeface="Times New Roman" panose="02020603050405020304" pitchFamily="18" charset="0"/>
              </a:rPr>
              <a:t>Дайындаған :                ДБСБОІМ Жәнімхан Н</a:t>
            </a:r>
            <a:endParaRPr lang="en-US" sz="175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EFBB32F-978C-5B44-71E0-D424517DBE21}"/>
              </a:ext>
            </a:extLst>
          </p:cNvPr>
          <p:cNvSpPr/>
          <p:nvPr/>
        </p:nvSpPr>
        <p:spPr>
          <a:xfrm>
            <a:off x="5467892" y="1310639"/>
            <a:ext cx="891866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54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 сыныптар бойынша</a:t>
            </a:r>
          </a:p>
          <a:p>
            <a:pPr algn="ctr"/>
            <a:r>
              <a:rPr lang="kk-KZ" sz="54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тоқсанның қорытындысы</a:t>
            </a:r>
            <a:endParaRPr lang="ru-KZ" sz="54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659487" y="1559243"/>
            <a:ext cx="6425922" cy="1205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kk-KZ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2 тоқсанда 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1-4 </a:t>
            </a:r>
            <a:r>
              <a:rPr lang="en-US" sz="14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сыныптар</a:t>
            </a:r>
            <a:r>
              <a:rPr lang="kk-KZ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бойынша 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kk-KZ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196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оқушы</a:t>
            </a:r>
            <a:r>
              <a:rPr lang="kk-KZ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, мектепалды даярлық тобында 35 оқушы білім алды. </a:t>
            </a:r>
            <a:r>
              <a:rPr lang="en-US" sz="14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Екінші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тоқсандағы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оқу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нәтижелері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бойынша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орташа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үлгерім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kk-KZ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74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% </a:t>
            </a:r>
            <a:r>
              <a:rPr lang="en-US" sz="14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деңгейінде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тіркелді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, </a:t>
            </a:r>
            <a:r>
              <a:rPr lang="en-US" sz="14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бұл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оқушылардың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белсенділігі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мен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мұғалімдердің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еңбегінің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lang="en-US" sz="1450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нәтижесі</a:t>
            </a: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.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659487" y="2934653"/>
            <a:ext cx="6425922" cy="1205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Оқу үдерісінде математика, қазақ тілі және дүниетану пәндері бойынша оқушылардың негізгі жетістіктері мен кейбір кемшіліктері анықталды. Бұл талдау алдағы уақытта білім сапасын одан әрі арттыру үшін маңызды негіз болып табылады.</a:t>
            </a:r>
            <a:endParaRPr lang="en-US" sz="14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371" y="4397316"/>
            <a:ext cx="3542109" cy="354210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5F5760-E23E-54E3-DBC6-F8FFEA270DA0}"/>
              </a:ext>
            </a:extLst>
          </p:cNvPr>
          <p:cNvSpPr/>
          <p:nvPr/>
        </p:nvSpPr>
        <p:spPr>
          <a:xfrm>
            <a:off x="100280" y="290175"/>
            <a:ext cx="13759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Montserrat Black" pitchFamily="34" charset="-122"/>
                <a:cs typeface="Times New Roman" panose="02020603050405020304" pitchFamily="18" charset="0"/>
              </a:rPr>
              <a:t>2-тоқсан: Жалпы білім сапасының көрінісі</a:t>
            </a:r>
            <a:endParaRPr lang="ru-KZ" sz="54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158D632-2693-C95C-EFE9-94B21033B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993915"/>
              </p:ext>
            </p:extLst>
          </p:nvPr>
        </p:nvGraphicFramePr>
        <p:xfrm>
          <a:off x="7233285" y="2183289"/>
          <a:ext cx="6991350" cy="50292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39421">
                  <a:extLst>
                    <a:ext uri="{9D8B030D-6E8A-4147-A177-3AD203B41FA5}">
                      <a16:colId xmlns:a16="http://schemas.microsoft.com/office/drawing/2014/main" val="3735020733"/>
                    </a:ext>
                  </a:extLst>
                </a:gridCol>
                <a:gridCol w="635173">
                  <a:extLst>
                    <a:ext uri="{9D8B030D-6E8A-4147-A177-3AD203B41FA5}">
                      <a16:colId xmlns:a16="http://schemas.microsoft.com/office/drawing/2014/main" val="2146717625"/>
                    </a:ext>
                  </a:extLst>
                </a:gridCol>
                <a:gridCol w="520842">
                  <a:extLst>
                    <a:ext uri="{9D8B030D-6E8A-4147-A177-3AD203B41FA5}">
                      <a16:colId xmlns:a16="http://schemas.microsoft.com/office/drawing/2014/main" val="2186238947"/>
                    </a:ext>
                  </a:extLst>
                </a:gridCol>
                <a:gridCol w="534181">
                  <a:extLst>
                    <a:ext uri="{9D8B030D-6E8A-4147-A177-3AD203B41FA5}">
                      <a16:colId xmlns:a16="http://schemas.microsoft.com/office/drawing/2014/main" val="1183087246"/>
                    </a:ext>
                  </a:extLst>
                </a:gridCol>
                <a:gridCol w="685987">
                  <a:extLst>
                    <a:ext uri="{9D8B030D-6E8A-4147-A177-3AD203B41FA5}">
                      <a16:colId xmlns:a16="http://schemas.microsoft.com/office/drawing/2014/main" val="54624552"/>
                    </a:ext>
                  </a:extLst>
                </a:gridCol>
                <a:gridCol w="571656">
                  <a:extLst>
                    <a:ext uri="{9D8B030D-6E8A-4147-A177-3AD203B41FA5}">
                      <a16:colId xmlns:a16="http://schemas.microsoft.com/office/drawing/2014/main" val="2056583445"/>
                    </a:ext>
                  </a:extLst>
                </a:gridCol>
                <a:gridCol w="506868">
                  <a:extLst>
                    <a:ext uri="{9D8B030D-6E8A-4147-A177-3AD203B41FA5}">
                      <a16:colId xmlns:a16="http://schemas.microsoft.com/office/drawing/2014/main" val="2300419359"/>
                    </a:ext>
                  </a:extLst>
                </a:gridCol>
                <a:gridCol w="554506">
                  <a:extLst>
                    <a:ext uri="{9D8B030D-6E8A-4147-A177-3AD203B41FA5}">
                      <a16:colId xmlns:a16="http://schemas.microsoft.com/office/drawing/2014/main" val="1144027790"/>
                    </a:ext>
                  </a:extLst>
                </a:gridCol>
                <a:gridCol w="709488">
                  <a:extLst>
                    <a:ext uri="{9D8B030D-6E8A-4147-A177-3AD203B41FA5}">
                      <a16:colId xmlns:a16="http://schemas.microsoft.com/office/drawing/2014/main" val="1548915831"/>
                    </a:ext>
                  </a:extLst>
                </a:gridCol>
                <a:gridCol w="701231">
                  <a:extLst>
                    <a:ext uri="{9D8B030D-6E8A-4147-A177-3AD203B41FA5}">
                      <a16:colId xmlns:a16="http://schemas.microsoft.com/office/drawing/2014/main" val="2835160429"/>
                    </a:ext>
                  </a:extLst>
                </a:gridCol>
                <a:gridCol w="631997">
                  <a:extLst>
                    <a:ext uri="{9D8B030D-6E8A-4147-A177-3AD203B41FA5}">
                      <a16:colId xmlns:a16="http://schemas.microsoft.com/office/drawing/2014/main" val="12779911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Сынып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тоқсан басы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Келді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Кетті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тоқсан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соңы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Үздік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Жақсы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Үлгер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мейді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Бағалан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баған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Үлгерім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Білім сапасы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226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 «А»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18752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 «Ә»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9559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Барлығы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936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Жалпы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245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«А»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229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«Ә»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872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«Б»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1879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Барлығы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2023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«А»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45616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«Ә»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333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«Б»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8910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Барлығы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54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018712"/>
                  </a:ext>
                </a:extLst>
              </a:tr>
              <a:tr h="139065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«А»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1065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«Ә»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638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«Б»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9730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Барлығы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588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«А»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67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«Ә»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78%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8314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Барлығы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43446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1-4 сынып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195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196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49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74%</a:t>
                      </a:r>
                      <a:endParaRPr lang="ru-K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14035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659487" y="1559243"/>
            <a:ext cx="6425922" cy="1205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50" b="0" i="0" u="none" strike="noStrike" kern="1200" cap="none" spc="0" normalizeH="0" baseline="0" noProof="0" dirty="0">
                <a:ln>
                  <a:noFill/>
                </a:ln>
                <a:solidFill>
                  <a:srgbClr val="151617"/>
                </a:solidFill>
                <a:effectLst/>
                <a:uLnTx/>
                <a:uFillTx/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2 тоқсанда </a:t>
            </a: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151617"/>
                </a:solidFill>
                <a:effectLst/>
                <a:uLnTx/>
                <a:uFillTx/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1-4 </a:t>
            </a:r>
            <a:r>
              <a:rPr kumimoji="0" lang="en-US" sz="1450" b="0" i="0" u="none" strike="noStrike" kern="1200" cap="none" spc="0" normalizeH="0" baseline="0" noProof="0" dirty="0" err="1">
                <a:ln>
                  <a:noFill/>
                </a:ln>
                <a:solidFill>
                  <a:srgbClr val="151617"/>
                </a:solidFill>
                <a:effectLst/>
                <a:uLnTx/>
                <a:uFillTx/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сыныптар</a:t>
            </a:r>
            <a:r>
              <a:rPr kumimoji="0" lang="kk-KZ" sz="1450" b="0" i="0" u="none" strike="noStrike" kern="1200" cap="none" spc="0" normalizeH="0" baseline="0" noProof="0" dirty="0">
                <a:ln>
                  <a:noFill/>
                </a:ln>
                <a:solidFill>
                  <a:srgbClr val="151617"/>
                </a:solidFill>
                <a:effectLst/>
                <a:uLnTx/>
                <a:uFillTx/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бойынша </a:t>
            </a: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151617"/>
                </a:solidFill>
                <a:effectLst/>
                <a:uLnTx/>
                <a:uFillTx/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kumimoji="0" lang="kk-KZ" sz="1450" b="0" i="0" u="none" strike="noStrike" kern="1200" cap="none" spc="0" normalizeH="0" baseline="0" noProof="0" dirty="0">
                <a:ln>
                  <a:noFill/>
                </a:ln>
                <a:solidFill>
                  <a:srgbClr val="151617"/>
                </a:solidFill>
                <a:effectLst/>
                <a:uLnTx/>
                <a:uFillTx/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196</a:t>
            </a: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151617"/>
                </a:solidFill>
                <a:effectLst/>
                <a:uLnTx/>
                <a:uFillTx/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kumimoji="0" lang="en-US" sz="1450" b="0" i="0" u="none" strike="noStrike" kern="1200" cap="none" spc="0" normalizeH="0" baseline="0" noProof="0" dirty="0" err="1">
                <a:ln>
                  <a:noFill/>
                </a:ln>
                <a:solidFill>
                  <a:srgbClr val="151617"/>
                </a:solidFill>
                <a:effectLst/>
                <a:uLnTx/>
                <a:uFillTx/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оқушы</a:t>
            </a:r>
            <a:r>
              <a:rPr kumimoji="0" lang="kk-KZ" sz="1450" b="0" i="0" u="none" strike="noStrike" kern="1200" cap="none" spc="0" normalizeH="0" baseline="0" noProof="0" dirty="0">
                <a:ln>
                  <a:noFill/>
                </a:ln>
                <a:solidFill>
                  <a:srgbClr val="151617"/>
                </a:solidFill>
                <a:effectLst/>
                <a:uLnTx/>
                <a:uFillTx/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, мектепалды даярлық тобында 35 оқушы білім алды. </a:t>
            </a:r>
            <a:r>
              <a:rPr kumimoji="0" lang="en-US" sz="1450" b="0" i="0" u="none" strike="noStrike" kern="1200" cap="none" spc="0" normalizeH="0" baseline="0" noProof="0" dirty="0" err="1">
                <a:ln>
                  <a:noFill/>
                </a:ln>
                <a:solidFill>
                  <a:srgbClr val="151617"/>
                </a:solidFill>
                <a:effectLst/>
                <a:uLnTx/>
                <a:uFillTx/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Екінші</a:t>
            </a: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151617"/>
                </a:solidFill>
                <a:effectLst/>
                <a:uLnTx/>
                <a:uFillTx/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тоқсандағы оқу нәтижелері бойынша орташа </a:t>
            </a:r>
            <a:r>
              <a:rPr kumimoji="0" lang="en-US" sz="1450" b="0" i="0" u="none" strike="noStrike" kern="1200" cap="none" spc="0" normalizeH="0" baseline="0" noProof="0" dirty="0" err="1">
                <a:ln>
                  <a:noFill/>
                </a:ln>
                <a:solidFill>
                  <a:srgbClr val="151617"/>
                </a:solidFill>
                <a:effectLst/>
                <a:uLnTx/>
                <a:uFillTx/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үлгерім</a:t>
            </a: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151617"/>
                </a:solidFill>
                <a:effectLst/>
                <a:uLnTx/>
                <a:uFillTx/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</a:t>
            </a:r>
            <a:r>
              <a:rPr kumimoji="0" lang="kk-KZ" sz="1450" b="0" i="0" u="none" strike="noStrike" kern="1200" cap="none" spc="0" normalizeH="0" baseline="0" noProof="0" dirty="0">
                <a:ln>
                  <a:noFill/>
                </a:ln>
                <a:solidFill>
                  <a:srgbClr val="151617"/>
                </a:solidFill>
                <a:effectLst/>
                <a:uLnTx/>
                <a:uFillTx/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74</a:t>
            </a: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151617"/>
                </a:solidFill>
                <a:effectLst/>
                <a:uLnTx/>
                <a:uFillTx/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% деңгейінде тіркелді, бұл оқушылардың белсенділігі мен мұғалімдердің еңбегінің нәтижесі.</a:t>
            </a:r>
            <a:endParaRPr kumimoji="0" lang="en-US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659487" y="2934653"/>
            <a:ext cx="6425922" cy="1205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151617"/>
                </a:solidFill>
                <a:effectLst/>
                <a:uLnTx/>
                <a:uFillTx/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Оқу үдерісінде математика, қазақ тілі және дүниетану пәндері бойынша оқушылардың негізгі жетістіктері мен кейбір кемшіліктері анықталды. Бұл талдау алдағы уақытта білім сапасын одан әрі арттыру үшін маңызды негіз болып табылады.</a:t>
            </a:r>
            <a:endParaRPr kumimoji="0" lang="en-US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51" y="4485441"/>
            <a:ext cx="3542109" cy="354210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5F5760-E23E-54E3-DBC6-F8FFEA270DA0}"/>
              </a:ext>
            </a:extLst>
          </p:cNvPr>
          <p:cNvSpPr/>
          <p:nvPr/>
        </p:nvSpPr>
        <p:spPr>
          <a:xfrm>
            <a:off x="957055" y="290175"/>
            <a:ext cx="120457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44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Montserrat Black" pitchFamily="34" charset="-122"/>
                <a:cs typeface="Times New Roman" panose="02020603050405020304" pitchFamily="18" charset="0"/>
              </a:rPr>
              <a:t>1 жартыжылдықта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Montserrat Black" pitchFamily="34" charset="-122"/>
                <a:cs typeface="Times New Roman" panose="02020603050405020304" pitchFamily="18" charset="0"/>
              </a:rPr>
              <a:t>: білім сапасының көрінісі</a:t>
            </a:r>
            <a:endParaRPr kumimoji="0" lang="ru-KZ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779D3F89-296A-F2B6-0B9A-DD374360C2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0955399"/>
              </p:ext>
            </p:extLst>
          </p:nvPr>
        </p:nvGraphicFramePr>
        <p:xfrm>
          <a:off x="7238444" y="1424306"/>
          <a:ext cx="6372225" cy="3786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55E81893-F3AB-12C0-65BC-5E89991EB6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002497"/>
              </p:ext>
            </p:extLst>
          </p:nvPr>
        </p:nvGraphicFramePr>
        <p:xfrm>
          <a:off x="9427845" y="5418454"/>
          <a:ext cx="3335929" cy="27736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39421">
                  <a:extLst>
                    <a:ext uri="{9D8B030D-6E8A-4147-A177-3AD203B41FA5}">
                      <a16:colId xmlns:a16="http://schemas.microsoft.com/office/drawing/2014/main" val="3890901552"/>
                    </a:ext>
                  </a:extLst>
                </a:gridCol>
                <a:gridCol w="685987">
                  <a:extLst>
                    <a:ext uri="{9D8B030D-6E8A-4147-A177-3AD203B41FA5}">
                      <a16:colId xmlns:a16="http://schemas.microsoft.com/office/drawing/2014/main" val="607250903"/>
                    </a:ext>
                  </a:extLst>
                </a:gridCol>
                <a:gridCol w="571656">
                  <a:extLst>
                    <a:ext uri="{9D8B030D-6E8A-4147-A177-3AD203B41FA5}">
                      <a16:colId xmlns:a16="http://schemas.microsoft.com/office/drawing/2014/main" val="2325607727"/>
                    </a:ext>
                  </a:extLst>
                </a:gridCol>
                <a:gridCol w="506868">
                  <a:extLst>
                    <a:ext uri="{9D8B030D-6E8A-4147-A177-3AD203B41FA5}">
                      <a16:colId xmlns:a16="http://schemas.microsoft.com/office/drawing/2014/main" val="3018937096"/>
                    </a:ext>
                  </a:extLst>
                </a:gridCol>
                <a:gridCol w="631997">
                  <a:extLst>
                    <a:ext uri="{9D8B030D-6E8A-4147-A177-3AD203B41FA5}">
                      <a16:colId xmlns:a16="http://schemas.microsoft.com/office/drawing/2014/main" val="16680960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«А»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4707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«Ә»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940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«Б»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990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Барлығы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54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7501578"/>
                  </a:ext>
                </a:extLst>
              </a:tr>
              <a:tr h="139065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«А»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31116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«Ә»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76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«Б»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8223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Барлығы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95867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«А»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20199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«Ә»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78%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6617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Барлығы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74%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7587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1-4 сынып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196</a:t>
                      </a:r>
                      <a:endParaRPr lang="ru-K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49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</a:t>
                      </a:r>
                      <a:endParaRPr lang="ru-K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74%</a:t>
                      </a:r>
                      <a:endParaRPr lang="ru-K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003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5770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3B59D83-68FE-645B-016A-B7502271A158}"/>
              </a:ext>
            </a:extLst>
          </p:cNvPr>
          <p:cNvSpPr/>
          <p:nvPr/>
        </p:nvSpPr>
        <p:spPr>
          <a:xfrm>
            <a:off x="5504568" y="481012"/>
            <a:ext cx="88435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32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Білім сапасын өткен тоқсанмен салыстырсақ:</a:t>
            </a:r>
            <a:endParaRPr lang="ru-KZ" sz="32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4412E87-1FEC-393B-0373-126A07581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653646"/>
            <a:ext cx="9270157" cy="4922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53" y="1494949"/>
            <a:ext cx="6485096" cy="648509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5D3D17-9149-657F-8026-6F3FB9725CB3}"/>
              </a:ext>
            </a:extLst>
          </p:cNvPr>
          <p:cNvSpPr/>
          <p:nvPr/>
        </p:nvSpPr>
        <p:spPr>
          <a:xfrm>
            <a:off x="2350109" y="391775"/>
            <a:ext cx="10234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Пәндер бойынша салыстырсақ:</a:t>
            </a:r>
            <a:endParaRPr lang="ru-KZ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7A1C73-5659-0F17-38A5-AAE12A5F28E1}"/>
              </a:ext>
            </a:extLst>
          </p:cNvPr>
          <p:cNvSpPr/>
          <p:nvPr/>
        </p:nvSpPr>
        <p:spPr>
          <a:xfrm>
            <a:off x="7636569" y="5052718"/>
            <a:ext cx="25474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00" b="1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Inconsolata" pitchFamily="34" charset="-122"/>
                <a:cs typeface="Times New Roman" panose="02020603050405020304" pitchFamily="18" charset="0"/>
              </a:rPr>
              <a:t>Ағылшын тілі</a:t>
            </a:r>
            <a:endParaRPr lang="ru-KZ" sz="28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D5BE55DF-474B-A2C5-B538-C99883C17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949830"/>
              </p:ext>
            </p:extLst>
          </p:nvPr>
        </p:nvGraphicFramePr>
        <p:xfrm>
          <a:off x="7467600" y="5784095"/>
          <a:ext cx="6368115" cy="190089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86359">
                  <a:extLst>
                    <a:ext uri="{9D8B030D-6E8A-4147-A177-3AD203B41FA5}">
                      <a16:colId xmlns:a16="http://schemas.microsoft.com/office/drawing/2014/main" val="2931874103"/>
                    </a:ext>
                  </a:extLst>
                </a:gridCol>
                <a:gridCol w="1355363">
                  <a:extLst>
                    <a:ext uri="{9D8B030D-6E8A-4147-A177-3AD203B41FA5}">
                      <a16:colId xmlns:a16="http://schemas.microsoft.com/office/drawing/2014/main" val="3294521737"/>
                    </a:ext>
                  </a:extLst>
                </a:gridCol>
                <a:gridCol w="1527103">
                  <a:extLst>
                    <a:ext uri="{9D8B030D-6E8A-4147-A177-3AD203B41FA5}">
                      <a16:colId xmlns:a16="http://schemas.microsoft.com/office/drawing/2014/main" val="2123654008"/>
                    </a:ext>
                  </a:extLst>
                </a:gridCol>
                <a:gridCol w="1272187">
                  <a:extLst>
                    <a:ext uri="{9D8B030D-6E8A-4147-A177-3AD203B41FA5}">
                      <a16:colId xmlns:a16="http://schemas.microsoft.com/office/drawing/2014/main" val="1435935142"/>
                    </a:ext>
                  </a:extLst>
                </a:gridCol>
                <a:gridCol w="1527103">
                  <a:extLst>
                    <a:ext uri="{9D8B030D-6E8A-4147-A177-3AD203B41FA5}">
                      <a16:colId xmlns:a16="http://schemas.microsoft.com/office/drawing/2014/main" val="4130367896"/>
                    </a:ext>
                  </a:extLst>
                </a:gridCol>
              </a:tblGrid>
              <a:tr h="694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Сынып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тоқсандағы білім  сапасының көрсеткіші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тоқсандағы білім  сапасының көрсеткіші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Салыстырмалы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Пән мұғалімі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849592"/>
                  </a:ext>
                </a:extLst>
              </a:tr>
              <a:tr h="2793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«А»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-19 %</a:t>
                      </a:r>
                      <a:endParaRPr lang="ru-KZ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Ерсекбаева С.С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336451"/>
                  </a:ext>
                </a:extLst>
              </a:tr>
              <a:tr h="1920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«Ә»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-6 %</a:t>
                      </a:r>
                      <a:endParaRPr lang="ru-KZ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Ерсекбаева С.С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0786581"/>
                  </a:ext>
                </a:extLst>
              </a:tr>
              <a:tr h="1920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«Б»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0 %</a:t>
                      </a:r>
                      <a:endParaRPr lang="ru-KZ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Ерсекбаева С.С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399274"/>
                  </a:ext>
                </a:extLst>
              </a:tr>
              <a:tr h="1920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«А»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-1 %</a:t>
                      </a:r>
                      <a:endParaRPr lang="ru-KZ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Акшулакова А.Т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934820"/>
                  </a:ext>
                </a:extLst>
              </a:tr>
              <a:tr h="1920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«Ә»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-9 %</a:t>
                      </a:r>
                      <a:endParaRPr lang="ru-KZ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Акшулакова А.Т</a:t>
                      </a:r>
                      <a:endParaRPr lang="ru-KZ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9410492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79384AB-6D3B-8DB6-B1B5-D26C842B786E}"/>
              </a:ext>
            </a:extLst>
          </p:cNvPr>
          <p:cNvSpPr/>
          <p:nvPr/>
        </p:nvSpPr>
        <p:spPr>
          <a:xfrm>
            <a:off x="7529753" y="1523262"/>
            <a:ext cx="18213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Inconsolata" pitchFamily="34" charset="-122"/>
                <a:cs typeface="Times New Roman" panose="02020603050405020304" pitchFamily="18" charset="0"/>
              </a:rPr>
              <a:t>Қазақ тілі</a:t>
            </a:r>
            <a:endParaRPr lang="ru-KZ" sz="28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AC707982-1F51-9465-0377-B41D0E401A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561122"/>
              </p:ext>
            </p:extLst>
          </p:nvPr>
        </p:nvGraphicFramePr>
        <p:xfrm>
          <a:off x="7315200" y="2395328"/>
          <a:ext cx="6486524" cy="22777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38797">
                  <a:extLst>
                    <a:ext uri="{9D8B030D-6E8A-4147-A177-3AD203B41FA5}">
                      <a16:colId xmlns:a16="http://schemas.microsoft.com/office/drawing/2014/main" val="894315180"/>
                    </a:ext>
                  </a:extLst>
                </a:gridCol>
                <a:gridCol w="1769052">
                  <a:extLst>
                    <a:ext uri="{9D8B030D-6E8A-4147-A177-3AD203B41FA5}">
                      <a16:colId xmlns:a16="http://schemas.microsoft.com/office/drawing/2014/main" val="153758615"/>
                    </a:ext>
                  </a:extLst>
                </a:gridCol>
                <a:gridCol w="1979155">
                  <a:extLst>
                    <a:ext uri="{9D8B030D-6E8A-4147-A177-3AD203B41FA5}">
                      <a16:colId xmlns:a16="http://schemas.microsoft.com/office/drawing/2014/main" val="1755723106"/>
                    </a:ext>
                  </a:extLst>
                </a:gridCol>
                <a:gridCol w="1799520">
                  <a:extLst>
                    <a:ext uri="{9D8B030D-6E8A-4147-A177-3AD203B41FA5}">
                      <a16:colId xmlns:a16="http://schemas.microsoft.com/office/drawing/2014/main" val="20470342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Сынып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тоқсандағы білім  сапасының көрсеткіші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тоқсандағы білім  сапасының көрсеткіші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Салыстырмалы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756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«А»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+10 %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95691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«Ә»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+2 %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9872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«Б»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-19 %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345918"/>
                  </a:ext>
                </a:extLst>
              </a:tr>
              <a:tr h="139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«А»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+5 %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9502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«Ә»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+5 %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158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«Б»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-5 %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2448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«А»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r>
                        <a:rPr lang="kk-KZ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KZ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84%</a:t>
                      </a:r>
                      <a:endParaRPr lang="ru-KZ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+5 %</a:t>
                      </a:r>
                      <a:endParaRPr lang="ru-KZ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1072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«Ә»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-1 %</a:t>
                      </a:r>
                      <a:endParaRPr lang="ru-KZ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507514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53" y="1494949"/>
            <a:ext cx="6485096" cy="648509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5D3D17-9149-657F-8026-6F3FB9725CB3}"/>
              </a:ext>
            </a:extLst>
          </p:cNvPr>
          <p:cNvSpPr/>
          <p:nvPr/>
        </p:nvSpPr>
        <p:spPr>
          <a:xfrm>
            <a:off x="2350109" y="391775"/>
            <a:ext cx="10234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54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Пәндер бойынша салыстырсақ:</a:t>
            </a:r>
            <a:endParaRPr kumimoji="0" lang="ru-KZ" sz="5400" b="1" i="0" u="none" strike="noStrike" kern="1200" cap="none" spc="0" normalizeH="0" baseline="0" noProof="0" dirty="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7A1C73-5659-0F17-38A5-AAE12A5F28E1}"/>
              </a:ext>
            </a:extLst>
          </p:cNvPr>
          <p:cNvSpPr/>
          <p:nvPr/>
        </p:nvSpPr>
        <p:spPr>
          <a:xfrm>
            <a:off x="7807706" y="5025436"/>
            <a:ext cx="22052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2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Inconsolata" pitchFamily="34" charset="-122"/>
                <a:cs typeface="Times New Roman" panose="02020603050405020304" pitchFamily="18" charset="0"/>
              </a:rPr>
              <a:t>Математика</a:t>
            </a:r>
            <a:endParaRPr kumimoji="0" lang="ru-KZ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79384AB-6D3B-8DB6-B1B5-D26C842B786E}"/>
              </a:ext>
            </a:extLst>
          </p:cNvPr>
          <p:cNvSpPr/>
          <p:nvPr/>
        </p:nvSpPr>
        <p:spPr>
          <a:xfrm>
            <a:off x="7555400" y="1523262"/>
            <a:ext cx="17700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2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Inconsolata" pitchFamily="34" charset="-122"/>
                <a:cs typeface="Times New Roman" panose="02020603050405020304" pitchFamily="18" charset="0"/>
              </a:rPr>
              <a:t>Орыс тілі</a:t>
            </a:r>
            <a:endParaRPr kumimoji="0" lang="ru-KZ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10DAD55-C3BD-901C-8BC4-0420353C4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695180"/>
              </p:ext>
            </p:extLst>
          </p:nvPr>
        </p:nvGraphicFramePr>
        <p:xfrm>
          <a:off x="7315200" y="2434794"/>
          <a:ext cx="6762750" cy="222961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28893">
                  <a:extLst>
                    <a:ext uri="{9D8B030D-6E8A-4147-A177-3AD203B41FA5}">
                      <a16:colId xmlns:a16="http://schemas.microsoft.com/office/drawing/2014/main" val="2255873527"/>
                    </a:ext>
                  </a:extLst>
                </a:gridCol>
                <a:gridCol w="1439356">
                  <a:extLst>
                    <a:ext uri="{9D8B030D-6E8A-4147-A177-3AD203B41FA5}">
                      <a16:colId xmlns:a16="http://schemas.microsoft.com/office/drawing/2014/main" val="2023680807"/>
                    </a:ext>
                  </a:extLst>
                </a:gridCol>
                <a:gridCol w="1621738">
                  <a:extLst>
                    <a:ext uri="{9D8B030D-6E8A-4147-A177-3AD203B41FA5}">
                      <a16:colId xmlns:a16="http://schemas.microsoft.com/office/drawing/2014/main" val="4036599366"/>
                    </a:ext>
                  </a:extLst>
                </a:gridCol>
                <a:gridCol w="1351025">
                  <a:extLst>
                    <a:ext uri="{9D8B030D-6E8A-4147-A177-3AD203B41FA5}">
                      <a16:colId xmlns:a16="http://schemas.microsoft.com/office/drawing/2014/main" val="736632977"/>
                    </a:ext>
                  </a:extLst>
                </a:gridCol>
                <a:gridCol w="1621738">
                  <a:extLst>
                    <a:ext uri="{9D8B030D-6E8A-4147-A177-3AD203B41FA5}">
                      <a16:colId xmlns:a16="http://schemas.microsoft.com/office/drawing/2014/main" val="16853692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Сынып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тоқсандағы білім  сапасының көрсеткіші</a:t>
                      </a:r>
                      <a:endParaRPr lang="ru-KZ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тоқсандағы білім  сапасының көрсеткіші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Салыстырмалы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Пән мұғалімі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262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«А»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Тукушева З.А.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43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«Ә»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kk-KZ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-10 %</a:t>
                      </a:r>
                      <a:endParaRPr lang="ru-KZ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Тукушева З.А.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62544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«Б»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-12 %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Тукушева З.А.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2025362"/>
                  </a:ext>
                </a:extLst>
              </a:tr>
              <a:tr h="1390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«А»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-4 %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Байдашева Г.М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68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«Ә»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Байдашева Г.М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698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«Б»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Байдашева Г.М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1549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«А»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-6 %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Байдашева Г.М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22110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«Ә»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-6 %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Тукушева З.А</a:t>
                      </a:r>
                      <a:endParaRPr lang="ru-KZ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731646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C69810E-ADAA-750E-8E14-880E41686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85051"/>
              </p:ext>
            </p:extLst>
          </p:nvPr>
        </p:nvGraphicFramePr>
        <p:xfrm>
          <a:off x="7441175" y="5750433"/>
          <a:ext cx="5143500" cy="222961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29245">
                  <a:extLst>
                    <a:ext uri="{9D8B030D-6E8A-4147-A177-3AD203B41FA5}">
                      <a16:colId xmlns:a16="http://schemas.microsoft.com/office/drawing/2014/main" val="3310557510"/>
                    </a:ext>
                  </a:extLst>
                </a:gridCol>
                <a:gridCol w="1440053">
                  <a:extLst>
                    <a:ext uri="{9D8B030D-6E8A-4147-A177-3AD203B41FA5}">
                      <a16:colId xmlns:a16="http://schemas.microsoft.com/office/drawing/2014/main" val="2284171775"/>
                    </a:ext>
                  </a:extLst>
                </a:gridCol>
                <a:gridCol w="1622523">
                  <a:extLst>
                    <a:ext uri="{9D8B030D-6E8A-4147-A177-3AD203B41FA5}">
                      <a16:colId xmlns:a16="http://schemas.microsoft.com/office/drawing/2014/main" val="335914633"/>
                    </a:ext>
                  </a:extLst>
                </a:gridCol>
                <a:gridCol w="1351679">
                  <a:extLst>
                    <a:ext uri="{9D8B030D-6E8A-4147-A177-3AD203B41FA5}">
                      <a16:colId xmlns:a16="http://schemas.microsoft.com/office/drawing/2014/main" val="36540641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Сынып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тоқсандағы білім  сапасының көрсеткіші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тоқсандағы білім  сапасының көрсеткіші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Салыстырмалы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206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«А»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+5 %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9586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«Ә»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0 %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73436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«Б»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-19 %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478761"/>
                  </a:ext>
                </a:extLst>
              </a:tr>
              <a:tr h="1390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«А»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835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«Ә»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+12 %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392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«Б»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2556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«А»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-6 %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9300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«Ә»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84%</a:t>
                      </a:r>
                      <a:endParaRPr lang="ru-KZ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+3%</a:t>
                      </a:r>
                      <a:endParaRPr lang="ru-KZ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4339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23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93619" y="1241465"/>
            <a:ext cx="7929563" cy="1084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endParaRPr lang="en-US" sz="3400" dirty="0"/>
          </a:p>
        </p:txBody>
      </p:sp>
      <p:sp>
        <p:nvSpPr>
          <p:cNvPr id="5" name="Shape 2"/>
          <p:cNvSpPr/>
          <p:nvPr/>
        </p:nvSpPr>
        <p:spPr>
          <a:xfrm>
            <a:off x="5833348" y="1798002"/>
            <a:ext cx="4519763" cy="2824798"/>
          </a:xfrm>
          <a:prstGeom prst="roundRect">
            <a:avLst>
              <a:gd name="adj" fmla="val 5843"/>
            </a:avLst>
          </a:prstGeom>
          <a:solidFill>
            <a:srgbClr val="F8ECE4"/>
          </a:solidFill>
          <a:ln w="22860">
            <a:solidFill>
              <a:srgbClr val="151617"/>
            </a:solidFill>
            <a:prstDash val="solid"/>
          </a:ln>
          <a:effectLst>
            <a:outerShdw dist="1524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ru-KZ" dirty="0"/>
          </a:p>
        </p:txBody>
      </p:sp>
      <p:sp>
        <p:nvSpPr>
          <p:cNvPr id="6" name="Shape 3"/>
          <p:cNvSpPr/>
          <p:nvPr/>
        </p:nvSpPr>
        <p:spPr>
          <a:xfrm>
            <a:off x="5598192" y="1940560"/>
            <a:ext cx="88510" cy="2560320"/>
          </a:xfrm>
          <a:prstGeom prst="roundRect">
            <a:avLst>
              <a:gd name="adj" fmla="val 10000"/>
            </a:avLst>
          </a:prstGeom>
          <a:solidFill>
            <a:srgbClr val="151617"/>
          </a:solidFill>
          <a:ln/>
        </p:spPr>
      </p:sp>
      <p:sp>
        <p:nvSpPr>
          <p:cNvPr id="7" name="Text 4"/>
          <p:cNvSpPr/>
          <p:nvPr/>
        </p:nvSpPr>
        <p:spPr>
          <a:xfrm>
            <a:off x="6047624" y="1893531"/>
            <a:ext cx="2948226" cy="271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kk-KZ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Күшті жақтары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145481" y="2325648"/>
            <a:ext cx="3943399" cy="1859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kk-KZ" sz="1350" dirty="0">
                <a:solidFill>
                  <a:srgbClr val="151617"/>
                </a:solidFill>
                <a:latin typeface="Times New Roman" panose="02020603050405020304" pitchFamily="18" charset="0"/>
                <a:ea typeface="Inconsolata" pitchFamily="34" charset="-122"/>
                <a:cs typeface="Times New Roman" panose="02020603050405020304" pitchFamily="18" charset="0"/>
              </a:rPr>
              <a:t>2А сыныбы +5</a:t>
            </a:r>
            <a:r>
              <a:rPr lang="kk-KZ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 (Смакова А.А)</a:t>
            </a:r>
            <a:r>
              <a:rPr lang="kk-KZ" sz="1350" dirty="0">
                <a:solidFill>
                  <a:srgbClr val="151617"/>
                </a:solidFill>
                <a:latin typeface="Times New Roman" panose="02020603050405020304" pitchFamily="18" charset="0"/>
                <a:ea typeface="Inconsolata" pitchFamily="34" charset="-122"/>
                <a:cs typeface="Times New Roman" panose="02020603050405020304" pitchFamily="18" charset="0"/>
              </a:rPr>
              <a:t> ,                        </a:t>
            </a:r>
          </a:p>
          <a:p>
            <a:pPr marL="0" indent="0" algn="l">
              <a:lnSpc>
                <a:spcPts val="2150"/>
              </a:lnSpc>
              <a:buNone/>
            </a:pPr>
            <a:r>
              <a:rPr lang="kk-KZ" sz="1350" dirty="0">
                <a:solidFill>
                  <a:srgbClr val="151617"/>
                </a:solidFill>
                <a:latin typeface="Times New Roman" panose="02020603050405020304" pitchFamily="18" charset="0"/>
                <a:ea typeface="Inconsolata" pitchFamily="34" charset="-122"/>
                <a:cs typeface="Times New Roman" panose="02020603050405020304" pitchFamily="18" charset="0"/>
              </a:rPr>
              <a:t>2 Ә сыныбы +2</a:t>
            </a:r>
            <a:r>
              <a:rPr lang="kk-KZ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 ( Сатыбаева Н.Д) білім сапасының көтерілуі, сондай-ақ келесі сыныптардың 3А сыныбы (Каппасова М.М), 3Б сыныбы (Халел М), 4А сыныбы (Жәнімхан Н), 4Ә сыныбы (Докей С) білім сапасының сақталуы.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10170968" y="2189868"/>
            <a:ext cx="4034358" cy="2329696"/>
          </a:xfrm>
          <a:prstGeom prst="roundRect">
            <a:avLst>
              <a:gd name="adj" fmla="val 5843"/>
            </a:avLst>
          </a:prstGeom>
          <a:solidFill>
            <a:srgbClr val="F8ECE4"/>
          </a:solidFill>
          <a:ln w="22860">
            <a:solidFill>
              <a:srgbClr val="151617"/>
            </a:solidFill>
            <a:prstDash val="solid"/>
          </a:ln>
          <a:effectLst>
            <a:outerShdw dist="1524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0" name="Shape 7"/>
          <p:cNvSpPr/>
          <p:nvPr/>
        </p:nvSpPr>
        <p:spPr>
          <a:xfrm>
            <a:off x="11121689" y="5271514"/>
            <a:ext cx="91440" cy="1877973"/>
          </a:xfrm>
          <a:prstGeom prst="roundRect">
            <a:avLst>
              <a:gd name="adj" fmla="val 10000"/>
            </a:avLst>
          </a:prstGeom>
          <a:solidFill>
            <a:srgbClr val="151617"/>
          </a:solidFill>
          <a:ln/>
        </p:spPr>
      </p:sp>
      <p:sp>
        <p:nvSpPr>
          <p:cNvPr id="13" name="Shape 10"/>
          <p:cNvSpPr/>
          <p:nvPr/>
        </p:nvSpPr>
        <p:spPr>
          <a:xfrm>
            <a:off x="6210895" y="4910980"/>
            <a:ext cx="4822865" cy="3064620"/>
          </a:xfrm>
          <a:prstGeom prst="roundRect">
            <a:avLst>
              <a:gd name="adj" fmla="val 5843"/>
            </a:avLst>
          </a:prstGeom>
          <a:solidFill>
            <a:srgbClr val="F8ECE4"/>
          </a:solidFill>
          <a:ln w="22860">
            <a:solidFill>
              <a:srgbClr val="151617"/>
            </a:solidFill>
            <a:prstDash val="solid"/>
          </a:ln>
          <a:effectLst>
            <a:outerShdw dist="1524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4" name="Shape 11"/>
          <p:cNvSpPr/>
          <p:nvPr/>
        </p:nvSpPr>
        <p:spPr>
          <a:xfrm>
            <a:off x="5890387" y="5364043"/>
            <a:ext cx="91440" cy="1877973"/>
          </a:xfrm>
          <a:prstGeom prst="roundRect">
            <a:avLst>
              <a:gd name="adj" fmla="val 10000"/>
            </a:avLst>
          </a:prstGeom>
          <a:solidFill>
            <a:srgbClr val="151617"/>
          </a:solidFill>
          <a:ln/>
        </p:spPr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6869ECE-4AF5-646B-00CC-6CA06C27AB67}"/>
              </a:ext>
            </a:extLst>
          </p:cNvPr>
          <p:cNvSpPr/>
          <p:nvPr/>
        </p:nvSpPr>
        <p:spPr>
          <a:xfrm>
            <a:off x="5981827" y="514588"/>
            <a:ext cx="4519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SWOT </a:t>
            </a:r>
            <a:r>
              <a:rPr lang="ru-RU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5400" b="1" i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алдау</a:t>
            </a:r>
            <a:endParaRPr lang="ru-KZ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0" name="Text 5">
            <a:extLst>
              <a:ext uri="{FF2B5EF4-FFF2-40B4-BE49-F238E27FC236}">
                <a16:creationId xmlns:a16="http://schemas.microsoft.com/office/drawing/2014/main" id="{AB362AB9-22CC-D1F3-6B04-B8C762D89B41}"/>
              </a:ext>
            </a:extLst>
          </p:cNvPr>
          <p:cNvSpPr/>
          <p:nvPr/>
        </p:nvSpPr>
        <p:spPr>
          <a:xfrm>
            <a:off x="10353111" y="2478048"/>
            <a:ext cx="3943399" cy="1859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kk-KZ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Жалпы бастауыш сыныптар бойынша өткен  тоқсанмен салыстырғанда 4</a:t>
            </a:r>
            <a:r>
              <a:rPr kumimoji="0" lang="kk-K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%-ға төмендеуі</a:t>
            </a:r>
            <a:r>
              <a:rPr lang="kk-KZ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 algn="l">
              <a:lnSpc>
                <a:spcPts val="2150"/>
              </a:lnSpc>
              <a:buNone/>
            </a:pPr>
            <a:r>
              <a:rPr lang="kk-KZ" sz="1400" kern="0" dirty="0">
                <a:latin typeface="Times New Roman" panose="02020603050405020304" pitchFamily="18" charset="0"/>
              </a:rPr>
              <a:t>Сыныптарда оқушылармен қосымша сабақтардың жүргізілмеуі.</a:t>
            </a:r>
            <a:endParaRPr lang="en-US" sz="1350" dirty="0"/>
          </a:p>
        </p:txBody>
      </p:sp>
      <p:sp>
        <p:nvSpPr>
          <p:cNvPr id="21" name="Text 4">
            <a:extLst>
              <a:ext uri="{FF2B5EF4-FFF2-40B4-BE49-F238E27FC236}">
                <a16:creationId xmlns:a16="http://schemas.microsoft.com/office/drawing/2014/main" id="{A4309B1D-0B9F-7A46-42A6-D23ACEA8BCEE}"/>
              </a:ext>
            </a:extLst>
          </p:cNvPr>
          <p:cNvSpPr/>
          <p:nvPr/>
        </p:nvSpPr>
        <p:spPr>
          <a:xfrm>
            <a:off x="10564530" y="1790047"/>
            <a:ext cx="2948226" cy="271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kk-KZ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Әлсіз тұстары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587E0982-4961-C921-CFA8-FF8DDE6B4FF2}"/>
              </a:ext>
            </a:extLst>
          </p:cNvPr>
          <p:cNvSpPr/>
          <p:nvPr/>
        </p:nvSpPr>
        <p:spPr>
          <a:xfrm>
            <a:off x="5981827" y="4606599"/>
            <a:ext cx="2948226" cy="271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kk-KZ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Қауіпті тұстары: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5">
            <a:extLst>
              <a:ext uri="{FF2B5EF4-FFF2-40B4-BE49-F238E27FC236}">
                <a16:creationId xmlns:a16="http://schemas.microsoft.com/office/drawing/2014/main" id="{7C2F554D-1ABB-23E3-D08F-786576785FE9}"/>
              </a:ext>
            </a:extLst>
          </p:cNvPr>
          <p:cNvSpPr/>
          <p:nvPr/>
        </p:nvSpPr>
        <p:spPr>
          <a:xfrm>
            <a:off x="6384314" y="5082252"/>
            <a:ext cx="4329408" cy="2507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kk-KZ" sz="1400" dirty="0">
                <a:solidFill>
                  <a:srgbClr val="151617"/>
                </a:solidFill>
                <a:latin typeface="Times New Roman" panose="02020603050405020304" pitchFamily="18" charset="0"/>
                <a:ea typeface="Inconsolata" pitchFamily="34" charset="-122"/>
                <a:cs typeface="Times New Roman" panose="02020603050405020304" pitchFamily="18" charset="0"/>
              </a:rPr>
              <a:t>Кей сыныптардың тоқсандық білім сапасының күрт өсуі немесе күрт төменедеуі, мәселен 2 Б сыныбы (Нұрақ А) сыныптың білім сапасы өткен тоқсанмен салыстырғанда бірден -19</a:t>
            </a:r>
            <a:r>
              <a:rPr kumimoji="0" lang="kk-K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%-ға төмендеуі. </a:t>
            </a:r>
          </a:p>
          <a:p>
            <a:pPr marL="0" indent="0" algn="l">
              <a:lnSpc>
                <a:spcPts val="2150"/>
              </a:lnSpc>
              <a:buNone/>
            </a:pPr>
            <a:r>
              <a:rPr lang="kk-KZ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Пәндер бойынша ағылшын тілі пәнінен 3А сыныбында бірден -19</a:t>
            </a:r>
            <a:r>
              <a:rPr kumimoji="0" lang="kk-K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%-ға түсуі,(Ермекбаева С.С) қазақ тілі пәнінен 2А сыныбында бірден +10 %-ға көтерілуі(Смакова А.А), орыс тілі пәнінен 2Б сыныбында бірден -12 % пайызғатүсуі (Тукушева З.А)</a:t>
            </a:r>
          </a:p>
          <a:p>
            <a:pPr marL="0" indent="0" algn="l">
              <a:lnSpc>
                <a:spcPts val="2150"/>
              </a:lnSpc>
              <a:buNone/>
            </a:pPr>
            <a:endParaRPr lang="en-US" sz="1350" dirty="0"/>
          </a:p>
        </p:txBody>
      </p:sp>
      <p:sp>
        <p:nvSpPr>
          <p:cNvPr id="24" name="Shape 6">
            <a:extLst>
              <a:ext uri="{FF2B5EF4-FFF2-40B4-BE49-F238E27FC236}">
                <a16:creationId xmlns:a16="http://schemas.microsoft.com/office/drawing/2014/main" id="{4F196BE2-C66A-6047-0989-0A5E2173D19B}"/>
              </a:ext>
            </a:extLst>
          </p:cNvPr>
          <p:cNvSpPr/>
          <p:nvPr/>
        </p:nvSpPr>
        <p:spPr>
          <a:xfrm>
            <a:off x="11350288" y="4936460"/>
            <a:ext cx="3028548" cy="2896900"/>
          </a:xfrm>
          <a:prstGeom prst="roundRect">
            <a:avLst>
              <a:gd name="adj" fmla="val 5843"/>
            </a:avLst>
          </a:prstGeom>
          <a:solidFill>
            <a:srgbClr val="F8ECE4"/>
          </a:solidFill>
          <a:ln w="22860">
            <a:solidFill>
              <a:srgbClr val="151617"/>
            </a:solidFill>
            <a:prstDash val="solid"/>
          </a:ln>
          <a:effectLst>
            <a:outerShdw dist="1524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D459DCD7-679A-6D74-0F6C-42DF9E7AB7E2}"/>
              </a:ext>
            </a:extLst>
          </p:cNvPr>
          <p:cNvSpPr/>
          <p:nvPr/>
        </p:nvSpPr>
        <p:spPr>
          <a:xfrm>
            <a:off x="11665849" y="4665355"/>
            <a:ext cx="2948226" cy="271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kk-KZ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Мүмкіндіктер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5">
            <a:extLst>
              <a:ext uri="{FF2B5EF4-FFF2-40B4-BE49-F238E27FC236}">
                <a16:creationId xmlns:a16="http://schemas.microsoft.com/office/drawing/2014/main" id="{98A976DE-ADAD-E86D-58B8-3BE44116D027}"/>
              </a:ext>
            </a:extLst>
          </p:cNvPr>
          <p:cNvSpPr/>
          <p:nvPr/>
        </p:nvSpPr>
        <p:spPr>
          <a:xfrm>
            <a:off x="11758255" y="5271514"/>
            <a:ext cx="2620581" cy="135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kk-KZ" sz="1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Ата-анамен тығыз байланыста жұмыс жасау, ббж немес тбж уақытында ата-аналарға оқушгылардың білім көрсеткіштері парағын беру, материалдық техникалық базаны пайдаланы отырып сабақты заманауи өткізу, топпен, жұппен жұмыс түрлерін ұйымдастыру</a:t>
            </a:r>
            <a:endParaRPr lang="kk-KZ" sz="14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C2571F6-FC87-D8FE-8D8B-43EAB565525C}"/>
              </a:ext>
            </a:extLst>
          </p:cNvPr>
          <p:cNvSpPr/>
          <p:nvPr/>
        </p:nvSpPr>
        <p:spPr>
          <a:xfrm>
            <a:off x="5612927" y="2230735"/>
            <a:ext cx="8200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Назарларыңызға рахмет!</a:t>
            </a:r>
            <a:endParaRPr lang="ru-KZ" sz="54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1238</Words>
  <Application>Microsoft Office PowerPoint</Application>
  <PresentationFormat>Произвольный</PresentationFormat>
  <Paragraphs>492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Inconsolata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zhnmkhan@mail.ru</cp:lastModifiedBy>
  <cp:revision>9</cp:revision>
  <cp:lastPrinted>2025-12-26T12:02:59Z</cp:lastPrinted>
  <dcterms:created xsi:type="dcterms:W3CDTF">2025-12-26T07:21:28Z</dcterms:created>
  <dcterms:modified xsi:type="dcterms:W3CDTF">2025-12-26T12:04:18Z</dcterms:modified>
</cp:coreProperties>
</file>